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2880">
          <p15:clr>
            <a:srgbClr val="9AA0A6"/>
          </p15:clr>
        </p15:guide>
        <p15:guide id="3" pos="72">
          <p15:clr>
            <a:srgbClr val="9AA0A6"/>
          </p15:clr>
        </p15:guide>
        <p15:guide id="4" pos="5688">
          <p15:clr>
            <a:srgbClr val="9AA0A6"/>
          </p15:clr>
        </p15:guide>
        <p15:guide id="5" orient="horz" pos="72">
          <p15:clr>
            <a:srgbClr val="9AA0A6"/>
          </p15:clr>
        </p15:guide>
        <p15:guide id="6" orient="horz" pos="4248">
          <p15:clr>
            <a:srgbClr val="9AA0A6"/>
          </p15:clr>
        </p15:guide>
        <p15:guide id="7" pos="1872">
          <p15:clr>
            <a:srgbClr val="9AA0A6"/>
          </p15:clr>
        </p15:guide>
        <p15:guide id="8" pos="3888">
          <p15:clr>
            <a:srgbClr val="9AA0A6"/>
          </p15:clr>
        </p15:guide>
        <p15:guide id="9" pos="1944">
          <p15:clr>
            <a:srgbClr val="9AA0A6"/>
          </p15:clr>
        </p15:guide>
        <p15:guide id="10" pos="381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DA84055-5363-412F-862F-168E8E875D57}">
  <a:tblStyle styleId="{FDA84055-5363-412F-862F-168E8E875D57}"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4E8137F-4147-4CD1-9E1B-31A65237AFA5}"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72"/>
        <p:guide pos="5688"/>
        <p:guide pos="72" orient="horz"/>
        <p:guide pos="4248" orient="horz"/>
        <p:guide pos="1872"/>
        <p:guide pos="3888"/>
        <p:guide pos="1944"/>
        <p:guide pos="381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0" Type="http://schemas.openxmlformats.org/officeDocument/2006/relationships/slide" Target="slides/slide42.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5b2e1c1915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5b2e1c1915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9d40ebc2d4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9d40ebc2d4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9d40ebc2d4_0_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9d40ebc2d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1a1eaa8d29_0_18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1a1eaa8d29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95d06e2a46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95d06e2a4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shortened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  Good clean up habits are one of the things we are supposed to mark.  Throw out paper towels.  Empty your water containers and stack them next to the sink.  Put your painting materials away in the cubby I made for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the end of each class, I will also be recording whether your workspace is clean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 fund të çdo ore mësimi, do të shënoj gjithashtu nëse hapësira juaj e punës është e pastër. Zakonet e mira të pastrimit janë një nga gjërat që duhet të shënojmë. Hidhni peshqirët e letrës. Zbrazni enët e ujit dhe vendosini ato pranë lavamanit. Vendosni materialet tuaja të pikturës në sirtarin që kam bërë për ju.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በእያንዳንዱ ክፍል መጨረሻ ላይ የስራ ቦታዎ ንጹህ መሆን አለመሆኑን እቀዳለሁ።  ጥሩ የማጽዳት ልማዶች ምልክት ልናደርግባቸው ከሚገቡ ነገሮች ውስጥ አንዱ ነው።  የወረቀት ፎጣዎችን ይጣሉት.  የውሃ ማጠራቀሚያዎችዎን ባዶ ያድርጉ እና ከመታጠቢያ ገንዳው አጠገብ ይከማቹ.  የሥዕል ዕቃዎችህን እኔ በሠራሁልህ ኩቢ ውስጥ አስቀምጣቸው።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في نهاية كل حصة، سأُسجّل أيضًا مدى نظافة مساحة العمل. من الأمور التي يُفترض بنا التركيز عليها: تخلص من المناشف الورقية. أفرغ حاويات الماء وضعها بجانب الحوض. ضع أدوات الرسم في الخزانة التي صنعتها 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Յուրաքանչյուր դասի վերջում ես նաև կգրանցի, թե արդյոք ձեր աշխատանքային տարածքը մաքուր է։ Լավ մաքրության սովորույթները այն բաներից են, որոնք մենք պետք է նշենք։ Դեն նետեք թղթե սրբիչները։ Դատարկեք ձեր ջրի տարաները և դասավորեք դրանք լվացարանի կողքին։ Ձեր նկարչական պարագաները դրեք այն խորանարդիկի մեջ, որը ես պատրաստել եմ ձեզ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classe, també anotaré si el vostre espai de treball està net. Els bons hàbits de neteja són una de les coses que hem de marcar. Llenceu els tovallons de paper. Buideu els recipients d'aigua i apileu-los al costat de la pica. Guardeu els materials de pintura al calaix que us he fet.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每节课结束时，我还会记录你们的工作区是否干净。良好的清洁习惯是我们应该记录的事情之一。请扔掉纸巾。清空你们的水容器，并将它们堆放在水槽旁边。把你们的绘画材料放进我为你们准备的收纳盒里。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Aan het einde van elke les zal ik ook noteren of je werkplek schoon is. Goede schoonmaakgewoonten zijn een van de dingen die we moeten beoordelen. Gooi keukenpapier weg. Leeg je waterflessen en zet ze naast de gootsteen. Berg je schilderspullen op in het opbergvak dat ik voor je heb gemaakt.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 پایان هر کلاس، من همچنین میزان تمیز بودن محل کار شما را ثبت خواهم کرد. عادت‌های خوب نظافت یکی از مواردی است که قرار است علامت‌گذاری کنیم. دستمال‌های کاغذی را دور بیندازید. ظرف‌های آب خود را خالی کنید و آنها را کنار سینک بچینید. وسایل نقاشی خود را در محفظه‌ای که برای شما درست کرده‌ام، قرار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À la fin de chaque cours, je noterai également si votre espace de travail est propre. Les bonnes habitudes de nettoyage sont un point important à noter. Jetez les essuie-tout. Videz vos récipients d'eau et empilez-les près de l'évier. Rangez votre matériel de peinture dans le casier que je vous ai préparé.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 Ende jeder Stunde protokolliere ich außerdem, ob euer Arbeitsplatz sauber ist. Gute Aufräumgewohnheiten gehören zu den Dingen, die wir bewerten sollen. Werft Papiertücher weg. Leert eure Wasserbehälter aus und stellt sie neben die Spüle. Verstaut eure Malutensilien in dem Fach, das ich für euch vorbereitet habe.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દરેક વર્ગના અંતે, હું એ પણ નોંધીશ કે તમારું કાર્યસ્થળ સ્વચ્છ છે કે નહીં. સારી સફાઈની આદતો એ એક એવી બાબત છે જેને આપણે ચિહ્નિત કરવી જોઈએ. કાગળના ટુવાલ ફેંકી દો. તમારા પાણીના કન્ટેનર ખાલી કરો અને તેને સિંકની બાજુમાં મૂકો. તમારા પેઇન્ટિંગના સાધનો મેં તમારા માટે બનાવેલા ક્યુબીમાં મૂકો.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हर कक्षा के अंत में, मैं यह भी दर्ज करूँगी कि आपका कार्यस्थल साफ़ है या नहीं। अच्छी सफ़ाई की आदतें उन चीज़ों में से एक हैं जिन पर हमें ध्यान देना चाहिए। कागज़ के तौलिये फेंक दें। अपने पानी के बर्तन खाली करके सिंक के पास रख दें। अपनी पेंटिंग की सामग्री उस छोटी अलमारी में रख दें जो मैंने आपके लिए बनाई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Alla fine di ogni lezione, registrerò anche se il vostro spazio di lavoro è pulito. Le buone abitudini di pulizia sono una delle cose che dovremmo valutare. Gettate via la carta assorbente. Svuotate i contenitori dell'acqua e metteteli accanto al lavandino. Riponete i materiali per dipingere nel vano che ho preparato per voi.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毎回の授業の最後に、皆さんの作業スペースが清潔かどうかも記録します。きちんとした片付けの習慣も、記録に残すべき項目の一つです。ペーパータオルは捨てましょう。水筒は空にして、シンクの横に積み重ねておきましょう。絵の具は、私が用意した収納スペースにしまっ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매 수업이 끝날 때마다 여러분의 작업 공간이 깨끗한지 기록할 거예요. 좋은 청소 습관은 우리가 기록해야 할 것 중 하나예요. 종이 타월은 버리세요. 물통은 비워서 싱크대 옆에 쌓아 두세요. 그림 재료는 제가 준비해 둔 서랍에 넣어 두세요.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dawiya her dersê de, ez ê tomar bikim ka cîhê karê we paqij e an na. Adetên baş ên paqijiyê yek ji wan tiştan e ku divê em nîşan bikin. Destmalên kaxezî bavêjin. Qutîyên avê vala bikin û li kêleka lavaboyê rêz bikin. Materyalên boyaxkirinê di qutiya ku min ji bo we çêkiriye de bi cîh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Pada akhir setiap kelas, saya juga akan merakam sama ada ruang kerja anda bersih.  Tabiat pembersihan yang baik adalah salah satu perkara yang sepatutnya kita tandai.  Buang tuala kertas.  Kosongkan bekas air anda dan susunkannya di sebelah sinki.  Letakkan bahan lukisan anda di cubby yang saya buat untuk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ഓരോ ക്ലാസ്സിന്റെയും അവസാനം, നിങ്ങളുടെ ജോലിസ്ഥലം വൃത്തിയുള്ളതാണോ എന്ന് ഞാൻ രേഖപ്പെടുത്തും. നല്ല വൃത്തിയാക്കൽ ശീലങ്ങൾ നമ്മൾ അടയാളപ്പെടുത്തേണ്ട കാര്യങ്ങളിൽ ഒന്നാണ്. പേപ്പർ ടവലുകൾ വലിച്ചെറിയുക. നിങ്ങളുടെ വാട്ടർ കണ്ടെയ്നറുകൾ കാലിയാക്കി സിങ്കിനടുത്ത് അടുക്കി വയ്ക്കുക. നിങ്ങളുടെ പെയിന്റിംഗ് വസ്തുക്കൾ ഞാൻ നിങ്ങൾക്കായി നിർമ്മിച്ച ക്യൂബിയിൽ വയ്ക്കുക.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प्रत्येक कक्षाको अन्त्यमा, म तपाईंको कार्यस्थल सफा छ कि छैन भनेर पनि रेकर्ड गर्नेछु। राम्रो सरसफाइ गर्ने बानी हामीले चिन्ह लगाउनुपर्ने कुराहरू मध्ये एक हो। कागजको तौलिया फ्याँक्नुहोस्। आफ्नो पानीका भाँडाहरू खाली गर्नुहोस् र सिङ्कको छेउमा राख्नुहोस्। मैले तपाईंको लागि बनाएको क्युबीमा तपाईंको चित्रकला सामग्रीहरू राख्नुहोस्।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هر ټولګي په پای کې، زه به دا هم ثبت کړم چې آیا ستاسو کاري ځای پاک دی. د پاکولو ښه عادتونه یو له هغو شیانو څخه دی چې موږ یې باید په نښه کړو. د کاغذ تولیې وغورځوئ. خپل د اوبو کانتینرونه خالي کړئ او د سینک تر څنګ یې ځای په ځای کړئ. خپل د رنګ کولو توکي په هغه کیوب کې واچوئ چې ما ستاسو لپاره جوړ کړی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Ao final de cada aula, também registrarei se o seu espaço de trabalho está limpo. Bons hábitos de limpeza são uma das coisas que devemos observar. Jogue fora as toalhas de papel. Esvazie os recipientes de água e empilhe-os ao lado da pia. Guarde seus materiais de pintura no armário que fiz para você.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ਹਰੇਕ ਕਲਾਸ ਦੇ ਅੰਤ ਵਿੱਚ, ਮੈਂ ਇਹ ਵੀ ਰਿਕਾਰਡ ਕਰਾਂਗਾ ਕਿ ਕੀ ਤੁਹਾਡਾ ਕੰਮ ਕਰਨ ਵਾਲਾ ਸਥਾਨ ਸਾਫ਼ ਹੈ। ਚੰਗੀਆਂ ਸਫ਼ਾਈ ਦੀਆਂ ਆਦਤਾਂ ਇੱਕ ਅਜਿਹੀ ਚੀਜ਼ ਹੈ ਜਿਸ 'ਤੇ ਸਾਨੂੰ ਨਿਸ਼ਾਨ ਲਗਾਉਣਾ ਚਾਹੀਦਾ ਹੈ। ਕਾਗਜ਼ ਦੇ ਤੌਲੀਏ ਸੁੱਟ ਦਿਓ। ਆਪਣੇ ਪਾਣੀ ਦੇ ਡੱਬਿਆਂ ਨੂੰ ਖਾਲੀ ਕਰੋ ਅਤੇ ਉਨ੍ਹਾਂ ਨੂੰ ਸਿੰਕ ਦੇ ਕੋਲ ਰੱਖੋ। ਆਪਣੀ ਪੇਂਟਿੰਗ ਸਮੱਗਰੀ ਨੂੰ ਉਸ ਡੱਬੇ ਵਿੱਚ ਰੱਖੋ ਜੋ ਮੈਂ ਤੁਹਾਡੇ ਲਈ ਬਣਾਇਆ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конце каждого занятия я также буду отмечать чистоту вашего рабочего места. Хорошие привычки по уборке — один из пунктов, которые мы должны отметить. Выбросьте бумажные полотенца. Вылейте воду из ёмкостей и поставьте их рядом с раковиной. Уберите ваши принадлежности для рисования в шкафчик, который я для вас сделал.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 крају сваког часа, такође ћу бележити да ли је ваш радни простор чист. Добре навике чишћења су једна од ствари које би требало да обележимо. Баците папирне убрусе. Испразните посуде за воду и сложите их поред судопера. Одложите материјал за сликање у преграду коју сам вам направио.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Dhammaadka fasal kasta, waxaan sidoo kale duubi doonaa in goobtaada shaqadu nadiif tahay.  Caadooyinka nadiifinta wanaagsan waa mid ka mid ah waxyaabaha ay tahay inaan calaamadeyno.  Tuur tuwaalada waraaqaha ah.  Faaruqi weelashaada biyaha oo ku dheji saxanka agtiisa.  Geli agabka rinjiyeynta gudaha cubby-ga aan kuu sameeyay.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 final de cada clase, también registraré si su espacio de trabajo está limpio. Los buenos hábitos de limpieza son una de las cosas que debemos evaluar. Tiren las toallas de papel. Vacíen sus recipientes de agua y apílelos junto al fregadero. Guarden sus materiales de pintura en el cubículo que les preparé.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tungtung unggal kelas, kuring ogé bakal ngarékam naha ruang kerja anjeun beresih.  Kabiasaan bersih-bersih anu saé mangrupikeun salah sahiji hal anu urang kedah ditandaan.  Miceun anduk kertas.  Kosongkeun wadah cai anjeun sareng tumpukan di gigireun tilelep.  Simpen bahan lukisan anjeun dina cubby anu kuring damel pikeun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Mwishoni mwa kila darasa, nitakuwa pia nikirekodi ikiwa nafasi yako ya kazi ni safi.  Tabia nzuri za kusafisha ni moja ya mambo tunayopaswa kuweka alama.  Tupa taulo za karatasi.  Futa vyombo vyako vya maji na uvirundike karibu na sinki.  Weka vifaa vyako vya kuchora kwenye cubby niliyokutengenezea.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slutet av varje lektion kommer jag också att notera om din arbetsyta är ren. Goda städvanor är en av de saker vi ska markera. Släng hushållspapper. Töm dina vattenbehållare och ställ dem bredvid diskhon. Ställ undan dina målarsaker i facket jag gjorde åt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pagtatapos ng bawat klase, ire-record ko rin kung malinis ang iyong workspace.  Ang mabuting gawi sa paglilinis ay isa sa mga bagay na dapat nating markahan.  Itapon ang mga tuwalya ng papel.  Alisan ng laman ang iyong mga lalagyan ng tubig at isalansan ang mga ito sa tabi ng lababo.  Ilagay ang iyong mga materyales sa pagpipinta sa cubby na ginawa ko para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ஒவ்வொரு வகுப்பின் முடிவிலும், உங்கள் பணியிடம் சுத்தமாக இருக்கிறதா என்பதையும் நான் பதிவு செய்வேன். நல்ல சுத்தம் செய்யும் பழக்கம் என்பது நாம் குறிக்க வேண்டிய விஷயங்களில் ஒன்றாகும். காகித துண்டுகளை வெளியே எறியுங்கள். உங்கள் தண்ணீர் பாத்திரங்களை காலி செய்து, அவற்றை சிங்க்கின் அருகில் அடுக்கி வைக்கவும். உங்கள் ஓவியப் பொருட்களை நான் உங்களுக்காக செய்த க்யூபியில் வைக்கவும்.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หลังเลิกเรียนแต่ละคาบ ฉันจะบันทึกด้วยว่าพื้นที่ทำงานของคุณสะอาดไหม นิสัยการทำความสะอาดที่ดีเป็นสิ่งหนึ่งที่เราควรทำเครื่องหมายไว้ ทิ้งกระดาษเช็ดมือ เทน้ำในภาชนะแล้ววางซ้อนกันไว้ข้างอ่างล้างจาน เก็บอุปกรณ์วาดภาพของคุณไว้ในช่องเก็บของที่ฉันทำไว้ให้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dersin sonunda, çalışma alanınızın temiz olup olmadığını da kaydedeceğim. İyi temizlik alışkanlıkları, not etmemiz gereken şeylerden biri. Kağıt havluları atın. Su kaplarınızı boşaltın ve lavabonun yanına koyun. Resim malzemelerinizi sizin için yaptığım dolaba kaldırın.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 кінці кожного заняття я також записуватиму, чи чисте ваше робоче місце. Гарні звички прибирання – це одна з речей, які ми повинні відзначати. ​​Викиньте паперові рушники. Спорожніть ємності з водою та складіть їх поруч із раковиною. Складіть матеріали для малювання в шухлядку, яку я для вас зробила.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ہر کلاس کے اختتام پر، میں یہ بھی ریکارڈ کروں گا کہ آیا آپ کے کام کی جگہ صاف ہے۔  صفائی کی اچھی عادات ان چیزوں میں سے ایک ہیں جن کو ہم نشان زد کرنا چاہتے ہیں۔  کاغذ کے تولیے باہر پھینک دیں۔  اپنے پانی کے کنٹینرز کو خالی کریں اور انہیں سنک کے آگے اسٹیک کریں۔  اپنی پینٹنگ کا سامان اس کیوب میں رکھیں جو میں نے آپ کے لیے بنایا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Cuối mỗi buổi học, tôi cũng sẽ ghi lại xem không gian làm việc của bạn có sạch sẽ không. Thói quen dọn dẹp tốt là một trong những điều chúng ta cần ghi nhận. Vứt bỏ khăn giấy. Đổ hết nước trong bình đựng nước và xếp chúng cạnh bồn rửa. Cất dụng cụ vẽ vào ngăn tủ tôi đã chuẩn bị sẵn cho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fcf1910d1b_1_19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fcf1910d1b_1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1a1eaa8d29_0_3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21a1eaa8d29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9d480cf1ef_0_1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9d480cf1ef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95cc7ea5fb_0_2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95cc7ea5fb_0_2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What colour are tree trunks?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Çfarë ngjyre janë trungjet e pemëve?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የዛፍ ግንዶች ምን ዓይነት ቀለም አላቸው?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هو لون جذوع الأشجار؟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Ի՞նչ գույնի են ծառերի բները։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quin color són els troncs dels arbres?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树干是什么颜色的？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Welke kleur hebben boomstammen?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تنه درختان چه رنگی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quelle couleur sont les troncs d’arbres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Welche Farbe haben Baumstämme?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ઝાડના થડ કયા રંગના 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पेड़ के तने किस रंग के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 che colore sono i tronchi degli alberi?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木の幹は何色ですか？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나무줄기의 색깔은 무엇입니까?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 stûnên daran çi 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Apakah warna batang pokok?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മരക്കൊമ്പുകൾക്ക് എന്ത് നിറമാണ്?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रूखका हाँगाहरू कुन रंगका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ونو تنې کوم رنګ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 a cor dos troncos das árvores?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ਰੁੱਖਾਂ ਦੇ ਤਣੇ ਕਿਹੜੇ ਰੰਗ ਦੇ 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Какого цвета стволы деревьев?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Које су боје стабла дрвећа?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maxay midabka jirridda geedku?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qué color son los troncos de los árboles?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Naon warna batang tangkal?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Mashina ya miti yana rangi gani?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Vilken färg har trädstammar?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Anong kulay ang mga puno ng kahoy?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மரத்தின் தண்டுகள் என்ன நிறம்?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ลำต้นของต้นไม้มีสีอะไร?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Ağaç gövdeleri ne renktir?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Якого кольору стовбури дерев?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درخت کے تنوں کا رنگ کیا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Thân cây có màu gì?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g295cc7ea5fb_0_2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9" name="Google Shape;309;g295cc7ea5fb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95cc7ea5fb_0_29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95cc7ea5fb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960d402f3d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2960d402f3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Finish your Colour wheel quickly. If you have already started the greys, you can move on. Finish your Watercolour Techniques worksheet. Move on to Colour and Emotion.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Përfundo shpejt Rrotën e Ngjyrave. Nëse i ke filluar tashmë ngjyrat gri, mund të vazhdosh më tej. Përfundo fletën e punës së Teknikave të Bojërave me Akuarel. Kalo te Ngjyra dhe Emocioni.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ጎማዎን በፍጥነት ያጠናቅቁ። ግራጫዎቹን አስቀድመው ከጀመሩ, መቀጠል ይችላሉ. የውሃ ቀለም ቴክኒኮችን ሉህ ያጠናቅቁ። ወደ ቀለም እና ስሜት ይሂዱ።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أنهِ عجلة الألوان بسرعة. إذا كنت قد بدأتَ بالفعل بدرجات الرمادي، يمكنك الانتقال إلى الخطوة التالية. أنهِ ورقة عمل تقنيات الألوان المائية. انتقل إلى اللون والعاطفة.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Արագ ավարտեք ձեր Գունային անիվը։ Եթե արդեն սկսել եք մոխրագույն գույները, կարող եք անցնել առաջ։ Ավարտեք ձեր «Ջրաներկի տեխնիկա» աշխատանքային թերթիկը։ Անցեք «Գույն և հույզ» բաժնին։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Acaba ràpidament el teu cercle de colors. Si ja has començat amb els grisos, pots continuar. Acaba el teu full de treball de Tècniques d'Aquarel·la. Passa al Color i l'Emoció.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快速完成你的色轮。如果你已经开始画灰色，可以继续。完成你的水彩技巧练习题。继续学习“色彩与情感”。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Maak je kleurencirkel snel af. Als je al met de grijstinten bent begonnen, kun je verdergaan. Maak je werkblad 'Aquareltechnieken' af. Ga verder met 'Kleur en emotie'.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چرخه رنگ خود را سریع تمام کنید. اگر از قبل کار با رنگ‌های خاکستری را شروع کرده‌اید، می‌توانید ادامه دهید. برگه تمرین تکنیک‌های آبرنگ خود را تمام کنید. به سراغ رنگ و احساسات بروید.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Terminez rapidement votre cercle chromatique. Si vous avez déjà commencé les gris, vous pouvez passer à la suite. Terminez votre fiche d'exercices sur les techniques d'aquarelle. Passez à Couleur et Émotion.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Beenden Sie Ihren Farbkreis schnell. Wenn Sie bereits mit den Grautönen begonnen haben, können Sie fortfahren. Beenden Sie Ihr Arbeitsblatt „Aquarelltechniken“. Fahren Sie mit „Farbe und Emotion“ fort.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કલર વ્હીલને ઝડપથી પૂર્ણ કરો. જો તમે પહેલાથી જ ગ્રે રંગ શરૂ કરી દીધો હોય, તો તમે આગળ વધી શકો છો. તમારી વોટરકલર ટેકનીક્સ વર્કશીટ પૂર્ણ કરો. કલર અને ઇમોશન પર આગળ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रंग चक्र जल्दी से पूरा करें। अगर आपने पहले ही ग्रे रंग शुरू कर दिया है, तो आप आगे बढ़ सकते हैं। अपनी जलरंग तकनीक वर्कशीट पूरी करें। रंग और भावना पर आगे बढ़ें।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Completa velocemente la ruota dei colori. Se hai già iniziato con i grigi, puoi passare ad altro. Completa il foglio di lavoro sulle tecniche dell'acquerello. Passa a Colore ed Emozione.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色相環を早く仕上げましょう。グレーの作業がすでに始まっている場合は、先に進んでください。水彩画のテクニックのワークシートを完成させましょう。「色と感情」に進みましょう。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색상환을 빨리 완성하세요. 이미 회색을 그리기 시작했다면 다음으로 넘어가세요. 수채화 기법 워크시트를 완성하세요. 이제 '색과 감정'으로 넘어가세요.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Çerxa Rengê xwe zû biqedîne. Ger te dest bi rengên gewr kiribe, tu dikarî berdewam bikî. Pelê xwe yê Teknîkên Rengkirina Avî biqedîne. Ber bi Reng û Hestê ve biçe.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Selesaikan roda Warna anda dengan cepat. Jika anda sudah memulakan kelabu, anda boleh teruskan. Selesaikan lembaran kerja Teknik Cat Air anda. Teruskan ke Warna dan Emosi.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കളർ വീൽ വേഗത്തിൽ പൂർത്തിയാക്കുക. നിങ്ങൾ ഇതിനകം ഗ്രേകൾ ചെയ്യാൻ തുടങ്ങിയിട്ടുണ്ടെങ്കിൽ, നിങ്ങൾക്ക് മുന്നോട്ട് പോകാം. നിങ്ങളുടെ വാട്ടർ കളർ ടെക്നിക്കുകളുടെ വർക്ക്ഷീറ്റ് പൂർത്തിയാക്കുക. കളർ ആൻഡ് ഇമോഷനിലേക്ക് നീങ്ങുക.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रङ चक्र छिटो समाप्त गर्नुहोस्। यदि तपाईंले पहिले नै खैरो सुरु गरिसक्नुभएको छ भने, तपाईं अगाडि बढ्न सक्नुहुन्छ। आफ्नो वाटरकलर प्रविधि कार्यपत्र समाप्त गर्नुहोस्। रङ र भावनामा जानुहोस्।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د رنګ څرخ ژر بشپړ کړئ. که تاسو دمخه خړ رنګ پیل کړی وي، تاسو کولی شئ پرمخ لاړ شئ. خپل د اوبو رنګ تخنیکونو کاري پاڼه بشپړه کړئ. رنګ او احساساتو ته لاړ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Termine seu Círculo de Cores rapidamente. Se você já começou com os tons de cinza, pode prosseguir. Termine sua folha de exercícios de Técnicas de Aquarela. Passe para Cor e Emoção.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ਕਲਰ ਵ੍ਹੀਲ ਜਲਦੀ ਪੂਰਾ ਕਰੋ। ਜੇਕਰ ਤੁਸੀਂ ਪਹਿਲਾਂ ਹੀ ਸਲੇਟੀ ਰੰਗ ਸ਼ੁਰੂ ਕਰ ਦਿੱਤਾ ਹੈ, ਤਾਂ ਤੁਸੀਂ ਅੱਗੇ ਵਧ ਸਕਦੇ ਹੋ। ਆਪਣੀ ਵਾਟਰ ਕਲਰ ਤਕਨੀਕ ਵਰਕਸ਼ੀਟ ਨੂੰ ਪੂਰਾ ਕਰੋ। ਰੰਗ ਅਤੇ ਭਾਵਨਾ ਵੱਲ ਵਧੋ।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Быстро закончите цветовой круг. Если вы уже начали работать с оттенками серого, можете двигаться дальше. Завершите работу с рабочим листом по технике акварели. Переходите к цвету и эмоциям.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Брзо завршите свој круг боја. Ако сте већ почели са сивим тоновима, можете да наставите. Завршите свој радни лист Технике акварела. Пређите на Боју и емоције.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Dhakhso u dhammee giraangiraha midabkaaga. Haddii aad hore u bilowday cawl, waad sii socon kartaa. Dhameystir xaashidaada Farsamooyinka Watercolor. U gudub Midabka iyo Dareenka.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Termina tu círculo cromático rápidamente. Si ya has empezado con los grises, puedes continuar. Termina tu hoja de trabajo de Técnicas de Acuarela. Continúa con Color y Emoción.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Rengse kabayang Warna anjeun gancang. Upami anjeun parantos ngamimitian greys, anjeun tiasa ngaléngkah. Rengse lembar kerja Téhnik Watercolor anjeun. Pindah ka Warna sareng Émosi.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Maliza gurudumu lako la Rangi haraka. Ikiwa tayari umeanza kijivu, unaweza kuendelea. Maliza lahakazi yako ya Mbinu za Maji. Nenda kwenye Rangi na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Gör klart ditt färghjul snabbt. Om du redan har börjat med de grå färgerna kan du gå vidare. Gör klart ditt arbetsblad med akvarelltekniker. Gå vidare till Färg och känsla.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Mabilis na tapusin ang iyong Color wheel. Kung nasimulan mo na ang mga grey, maaari kang magpatuloy. Tapusin ang iyong worksheet ng Watercolor Techniques. Lumipat sa Kulay at Emosyon.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வண்ண சக்கரத்தை விரைவாக முடிக்கவும். நீங்கள் ஏற்கனவே சாம்பல் நிறங்களை வரையத் தொடங்கியிருந்தால், நீங்கள் தொடரலாம். உங்கள் வாட்டர்கலர் நுட்பங்கள் பணித்தாளை முடிக்கவும். வண்ணம் மற்றும் உணர்ச்சிக்குச் செல்லவும்.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วาดวงล้อสีให้เสร็จเร็วๆ นี้ หากคุณเริ่มลงสีเทาไปแล้ว ก็ไปต่อได้ ทำแบบฝึกหัดเทคนิคสีน้ำให้เสร็จ แล้วไปต่อที่สีและอารมณ์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çemberinizi hızlıca tamamlayın. Gri tonlarını çizmeye başladıysanız, devam edebilirsiniz. Suluboya Teknikleri çalışma sayfanızı tamamlayın. Renk ve Duygu bölümüne geçin.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Швидко завершіть роботу над кольоровим колом. Якщо ви вже почали працювати з сірими відтінками, можете рухатися далі. Завершіть роботу над робочим аркушем «Техніки акварелі». Перейдіть до розділу «Колір та емоції».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کلر وہیل کو جلدی سے ختم کریں۔ اگر آپ پہلے ہی گرے شروع کر چکے ہیں، تو آپ آگے بڑھ سکتے ہیں۔ اپنی واٹر کلر ٹیکنیکس ورک شیٹ کو ختم کریں۔ رنگ اور جذبات کی طرف بڑھیں۔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Hoàn thành nhanh chóng vòng tròn màu sắc của bạn. Nếu bạn đã bắt đầu với màu xám, bạn có thể chuyển sang bước tiếp theo. Hoàn thành bài tập Kỹ thuật Màu nước của bạn. Chuyển sang Màu sắc và Cảm xúc.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95cc7ea5fb_0_30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295cc7ea5fb_0_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95cc7ea5fb_0_3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295cc7ea5fb_0_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Most tree trunks are much closer to grey than other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Shumica e trungjeve të pemëve janë shumë më afër gri sesa ngjyrat e tjera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አብዛኛዎቹ የዛፍ ግንዶች ከሌላው ቀለም ይልቅ ወደ ግራጫ በጣም ቅርብ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معظم جذوع الأشجار أقرب إلى اللون الرمادي من الألوان الأخرى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Ծառերի մեծ մասի բները շատ ավելի մոտ են մոխրագույնին, քան մյուս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majoria dels troncs d'arbres són molt més propers al gris que a altres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大多数树干的颜色更接近灰色而不是其他颜色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meeste boomstammen zijn veel dichter bij grijs dan bij andere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بیشتر تنه درختان به رنگ خاکستری نزدیک‌تر از رنگ‌های دیگر هستند.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plupart des troncs d’arbres sont beaucoup plus proches du gris que des autres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meisten Baumstämme sind viel näher an Grau als an anderen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મોટાભાગના વૃક્ષોના થડ અન્ય રંગો કરતાં ભૂખરા રંગની ખૂબ નજીક હોય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अधिकांश पेड़ों के तने अन्य रंगों की तुलना में भूरे रंग के अधिक निकट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maggior parte dei tronchi degli alberi sono molto più vicini al grigio rispetto ad altri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ほとんどの木の幹は他の色よりも灰色に近い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대부분의 나무 줄기는 다른 색상보다 회색에 훨씬 더 가깝습니다.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Piraniya qurmên daran ji rengên din pir nêzîkî gewr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Kebanyakan batang pokok lebih hampir kepada kelabu daripada warna lain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മിക്ക മരക്കൊമ്പുകളും മറ്റ് നിറങ്ങളെ അപേക്ഷിച്ച് ചാരനിറത്തോട് വളരെ അടുത്താണ്.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धेरैजसो रूखका हाँगाहरू अन्य रङको तुलनामा खैरो रङको धेरै नजिक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ډیری ونو ډډونه د نورو رنګونو په پرتله خړ رنګ ته ډیر نږدې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 maioria dos troncos das árvores são muito mais próximos do cinza do que de outras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ਜ਼ਿਆਦਾਤਰ ਰੁੱਖਾਂ ਦੇ ਤਣੇ ਦੂਜੇ ਰੰਗਾਂ ਦੇ ਮੁਕਾਬਲੇ ਸਲੇਟੀ ਰੰਗ ਦੇ ਬਹੁਤ ਨੇੜੇ ਹੁੰਦੇ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Большинство стволов деревьев имеют цвет, гораздо более близкий к серому, чем к цвету других деревьев.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Већина стабала дрвећа је много ближа сивој него другим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Inta badan geedaha jirridda waxay aad ugu dhow yihiin cawl marka loo eego midabka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 mayoría de los troncos de los árboles están mucho más cerca del gris que de otros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Seuseueurna batang tangkal langkung caket kana kulawu tibatan warna anu sanés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Miti mingi ya miti iko karibu zaidi na kijivu kuliko rangi nyingine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 flesta trädstammar är mycket närmare grå än andra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Karamihan sa mga puno ng kahoy ay mas malapit sa kulay abo kaysa sa ibang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பெரும்பாலான மரத்தின் தண்டுகள் மற்ற நிறங்களை விட சாம்பல் நிறத்திற்கு மிக அருகில்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ลำต้นของต้นไม้ส่วนใหญ่จะมีสีเทามากกว่าสีอื่น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Çoğu ağaç gövdesi diğer renklere göre griye çok daha yakındır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Більшість стовбурів дерев мають набагато ближчий до сірого колір, ніж інші.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زیادہ تر درختوں کے تنے دوسرے رنگ کے مقابلے بھوری رنگ کے بہت قریب ہوتے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Hầu hết các thân cây có màu xám hơn nhiều so với các màu khác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95cc7ea5fb_0_3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95cc7ea5fb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1a1eaa8d29_0_54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21a1eaa8d29_0_5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 your new colours in your palette far away from your clean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Përzieni ngjyrat e reja në paletën tuaj larg ngjyrave tuaja të pastra primare.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አዲሶቹን ቀለሞችዎን ከንፁህ ዋና ቀለሞችዎ ርቀው በቤተ-ስዕልዎ ውስጥ ያዋህዱ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امزج الألوان الجديدة في لوحة الألوان الخاصة بك بعيدًا عن الألوان الأساسية النظيفة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Խառնեք ձեր նոր գույները ձեր պալիտրայի մեջ՝ հեռու ձեր մաքուր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els teus nous colors a la teva paleta lluny dels teus colors primaris nets.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在调色板中将新颜色与干净的原色远离混合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 je nieuwe kleuren in je palet, ver weg van je zuivere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جدید خود را در پالت خود، دور از رنگ‌های اصلی و ثابت خود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Mélangez vos nouvelles couleurs dans votre palette loin de vos couleurs primaires propres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Mischen Sie Ihre neuen Farben in Ihrer Palette weit entfernt von Ihren sauberen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પેલેટમાં તમારા નવા રંગોને તમારા સ્વચ્છ પ્રાથમિક રંગોથી દૂર મિક્સ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नए रंगों को अपने पैलेट में अपने स्वच्छ प्राथमिक रंगों से दूर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Mescola i tuoi nuovi colori nella tua tavolozza lontano dai tuoi colori primari puliti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パレット内で、きれいな原色から離れた場所に新しい色を混ぜます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깨끗한 기본 색상에서 멀리 떨어진 팔레트에서 새로운 색상을 혼합하세요.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xwe yên nû di paleteya xwe de, dûrî rengên xwe yên seretayî yên paqij, tevlîhev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Campurkan warna baharu anda dalam palet anda jauh daripada warna asas bersih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ശുദ്ധമായ പ്രാഥമിക നിറങ്ങളിൽ നിന്ന് വളരെ അകലെ നിങ്ങളുടെ പാലറ്റിൽ പുതിയ നിറങ്ങൾ മിക്സ്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सफा प्राथमिक रङहरूबाट टाढा आफ्नो प्यालेटमा नयाँ रङहरू मिलाउनुहोस्।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نوي رنګونه په خپل رنګ پالټ کې د خپلو پاکو لومړنیو رنګونو څخه لرې ګډ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Misture suas novas cores em sua paleta longe de suas cores primárias limpas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ਸਾਫ਼ ਪ੍ਰਾਇਮਰੀ ਰੰਗਾਂ ਤੋਂ ਦੂਰ ਆਪਣੇ ਪੈਲੇਟ ਵਿੱਚ ਆਪਣੇ ਨਵੇਂ ਰੰਗਾਂ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Смешайте новые цвета в своей палитре, подальше от ваших чистых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Мешајте своје нове боје у палети далеко од ваших чистих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 qas midabadaada cusub palette-kaaga oo ka fog midabadaada aasaasiga ah ee nadiifka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tus nuevos colores en tu paleta lejos de tus colores primarios limpios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Campur warna anyar anjeun dina palette anjeun jauh tina warna primér bersih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Changanya rangi zako mpya kwenye ubao wako mbali na rangi zako msingi safi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Blanda dina nya färger i din palett långt ifrån dina rena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Paghaluin ang iyong mga bagong kulay sa iyong palette na malayo sa iyong malinis na pangunahing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புதிய வண்ணங்களை உங்கள் சுத்தமான முதன்மை வண்ணங்களிலிருந்து வெகு தொலைவில் உங்கள் தட்டில் கலக்கவும்.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ผสมสีใหม่ของคุณในจานสีของคุณให้ห่างจากสีหลักที่สะอาดของคุณ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Yeni renklerinizi paletinizde temiz ana renklerinizden uzakta karıştırın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Змішуйте нові кольори у своїй палітрі далеко від чистих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نئے رنگوں کو اپنے پیلیٹ میں اپنے کلین پرائمری رنگوں سے بہت دور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Trộn các màu mới trong bảng màu của bạn ở nơi khác xa với các màu cơ bản sạch sẽ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1a1eaa8d29_0_6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21a1eaa8d29_0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is very strong, and yellow is very weak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Ciani është shumë i fortë, dhe e verdha është shumë e dobët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ሲያን በጣም ጠንካራ ነው, እና ቢጫ በጣም ደካማ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اللون السماوي قوي جدًا، والأصفر ضعيف جدًا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Երկնագույնը շատ ուժեղ է, իսկ դեղինը շատ թույլ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cian és molt fort i el groc és molt feble.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青色很浓，黄色很淡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Cyaan is erg sterk en geel is erg zwak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فیروزه‌ای خیلی قوی و زرد خیلی ضعیف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 cyan est très fort et le jaune est très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ist sehr stark und Gelb ist sehr schwach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વાદળી ખૂબ જ મજબૂત છે, અને પીળો ખૂબ જ નબળો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बहुत मजबूत है, और पीला बहुत कमजोर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ciano è molto forte e il giallo è molto debole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シアンは非常に強く、黄色は非常に弱い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청록색은 매우 강하고 노란색은 매우 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Sîyan pir xurt e, û zer jî pir qels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sangat kuat, dan kuning sangat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സിയാൻ വളരെ ശക്തമാണ്, മഞ്ഞ വളരെ ദുർബലമാണ്.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सियान धेरै बलियो हुन्छ, र पहेंलो धेरै कमजोर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نیلي ډېر قوي دی، او ژیړ ډېر کمزوری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 ciano é muito forte e o amarelo é muito fraco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ਨੀਲਾ ਰੰਗ ਬਹੁਤ ਮਜ਼ਬੂਤ ​​ਹੁੰਦਾ ਹੈ, ਅਤੇ ਪੀਲਾ ਰੰਗ ਬਹੁਤ ਕਮਜ਼ੋਰ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Голубой очень сильный, а желтый очень слабый.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Цијан је веома јака, а жута је веома слаба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aad buu u xoog badan yahay, jaalahana aad buu u daciifsan 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 cian es muy fuerte y el amarillo es muy débil.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pohara kuat, sarta konéng pohara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ni nguvu sana, na njano ni dhaifu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Cyan är mycket starkt och gult är mycket svagt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cyan ay napakalakas, at ang dilaw ay napakahina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சியான் மிகவும் வலிமையானது, மஞ்சள் மிகவும் பலவீனமானது.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สีฟ้าเข้มมาก สีเหลืองอ่อนมาก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Camgöbeği çok güçlü, sarı ise çok zayıf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Блакитний дуже сильний, а жовтий дуже слабкий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سیان بہت مضبوط ہے، اور پیلا بہت کمزور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lục lam rất mạnh, còn màu vàng rất yếu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21a1eaa8d29_0_7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21a1eaa8d29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enough water so that your paint becomes transparent on your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ujë të mjaftueshëm në mënyrë që bojëra të bëhet transparente në letër.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ቀለምዎ በወረቀትዎ ላይ ግልጽ እንዲሆን በቂ ውሃ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كمية كافية من الماء حتى يصبح الطلاء شفافًا على الورق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Օգտագործեք բավարար քանակությամբ ջուր, որպեսզի ներկը թափանցիկ դառնա թղթի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Feu servir prou aigua perquè la pintura quedi transparent sobre el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使用足够的水，使你的颜料在纸上变得透明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voldoende water zodat de verf transparant wordt op het papier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آب کافی استفاده کنید تا رنگ روی کاغذ شفاف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suffisamment d'eau pour que votre peinture devienne transparente sur votre 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ausreichend Wasser, damit Ihre Farbe auf Ihrem Papier transparent wird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કાગળ પર રંગ પારદર્શક બને તે માટે પૂરતું પાણી વાપરો.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पर्याप्त पानी का प्रयोग करें ताकि आपका पेंट आपके कागज़ पर पारदर्शी हो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abbastanza acqua in modo che la vernice diventi trasparente sulla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紙の上で絵の具が透明になるまで十分な水を使用してください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페인트가 종이 위에서 투명해질 때까지 충분한 물을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bo ku boyaxa we li ser kaxezê zelal bibe, têra xwe av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air yang mencukupi supaya cat anda menjadi lutsinar pada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 പേപ്പറിൽ സുതാര്യമാകുന്നതിന് ആവശ്യത്തിന് വെള്ളം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रंग कागजमा पारदर्शी बनाउन पर्याप्त पानी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کافي اوبه وکاروئ ترڅو ستاسو رنګ ستاسو په کاغذ شفاف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água suficiente para que a tinta fique transparente no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ਕਾਫ਼ੀ ਪਾਣੀ ਵਰਤੋ ਤਾਂ ਜੋ ਤੁਹਾਡਾ ਰੰਗ ਤੁਹਾਡੇ ਕਾਗਜ਼ 'ਤੇ ਪਾਰਦਰਸ਼ੀ ਹੋ ਜਾਵੇ।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Используйте достаточное количество воды, чтобы краска стала прозрачной на бумаге.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довољно воде да боја постане транспарентна на папиру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biyo ku filan si rinjigaagu u noqdo mid hufan warqaddaada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Utilice suficiente agua para que la pintura se vuelva transparente en el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cai anu cekap supados cet anjeun janten transparan dina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maji ya kutosha ili rangi yako iwe wazi kwenye karatasi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tillräckligt med vatten så att färgen blir transparent på pappret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Gumamit ng sapat na tubig upang ang iyong pintura ay maging transparent sa iyong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வண்ணப்பூச்சு உங்கள் காகிதத்தில் வெளிப்படையானதாக மாற போதுமான தண்ணீரைப்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ใช้น้ำให้เพียงพอเพื่อให้สีของคุณโปร่งใสบนกระดาษของคุณ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Boyanızın kağıt üzerinde şeffaf hale gelmesi için yeterli miktarda su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достатньо води, щоб фарба стала прозорою на папері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کافی پانی کا استعمال کریں تاکہ آپ کا پینٹ آپ کے کاغذ پر شفاف ہو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đủ nước để màu sơn của bạn trở nên trong suốt trên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1a1eaa8d29_0_9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1a1eaa8d29_0_9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 is much easier and faster to adjust a colour with a new layer than to mix a perfect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Është shumë më e lehtë dhe më e shpejtë të rregullosh një ngjyrë me një shtresë të re sesa të përziesh një ngjyrë perfekte.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ፍጹም የሆነ ቀለም ከመቀላቀል ይልቅ በአዲስ ንብርብር ቀለምን ማስተካከል በጣም ቀላል እና ፈጣን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من الأسهل والأسرع بكثير تعديل اللون باستخدام طبقة جديدة بدلاً من مزج لون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Նոր շերտով գույնը կարգավորելը շատ ավելի հեշտ և արագ է, քան կատարյալ գույն խառնելը։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És molt més fàcil i ràpid ajustar un color amb una nova capa que barrejar un color perfecte.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使用新图层调整颜色比混合完美颜色更容易、更快捷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veel gemakkelijker en sneller om een ​​kleur aan te passen met een nieuwe laag dan om een ​​perfecte kleur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تنظیم رنگ با یک لایه جدید بسیار آسان‌تر و سریع‌تر از ترکیب یک رنگ کامل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Il est beaucoup plus facile et plus rapide d’ajuster une couleur avec un nouveau calque que de mélanger une couleur parfaite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ist viel einfacher und schneller, eine Farbe mit einer neuen Ebene anzupassen, als eine perfekte Farbe zu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સંપૂર્ણ રંગ ભેળવવા કરતાં નવા સ્તર સાથે રંગ ગોઠવવો ખૂબ સરળ અને ઝડપી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किसी रंग को एकदम सही रंग में मिलाने की तुलना में नई परत के साथ समायोजित करना बहुत आसान और तेज़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È molto più facile e veloce regolare un colore con un nuovo livello che mescolare un colore perfetto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完璧な色を混ぜるよりも、新しいレイヤーで色を調整する方がはるかに簡単で速いです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완벽한 색상을 혼합하는 것보다 새로운 레이어로 색상을 조정하는 것이 훨씬 쉽고 빠릅니다.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Guherandina rengek bi tebeqeyek nû ji tevlihevkirina rengek bêkêmasî pir hêsantir û zûtir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Adalah lebih mudah dan cepat untuk melaraskan warna dengan lapisan baharu daripada mencampurkan warna yang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ഒരു പെർഫെക്റ്റ് കളർ മിക്സ് ചെയ്യുന്നതിനേക്കാൾ വളരെ എളുപ്പവും വേഗമേറിയതുമാണ് ഒരു പുതിയ ലെയർ ഉപയോഗിച്ച് ഒരു കളർ ക്രമീകരിക്കുന്നത്.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उत्तम रङ मिसाउनु भन्दा नयाँ तहले रङ समायोजन गर्नु धेरै सजिलो र छिटो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نوي پرت سره د رنګ تنظیم کول د بشپړ رنګ مخلوط کولو په پرتله خورا اسانه او ګړندي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 muito mais fácil e rápido ajustar uma cor com uma nova camada do que misturar uma cor perfeita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ਇੱਕ ਸੰਪੂਰਨ ਰੰਗ ਨੂੰ ਮਿਲਾਉਣ ਨਾਲੋਂ ਇੱਕ ਨਵੀਂ ਪਰਤ ਨਾਲ ਰੰਗ ਨੂੰ ਐਡਜਸਟ ਕਰਨਾ ਬਹੁਤ ਸੌਖਾ ਅਤੇ ਤੇਜ਼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Гораздо проще и быстрее настроить цвет с помощью нового слоя, чем смешивать идеальный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Много је лакше и брже подесити боју новим слојем него мешати савршену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Aad bay u fududahay oo dhakhso badan tahay in lagu hagaajiyo midab leh lakab cusub intii lagu qasi lahaa midab qumman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 mucho más fácil y rápido ajustar un color con una nueva capa que mezclar un color perfecto.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Éta langkung gampang sareng langkung gancang pikeun nyaluyukeun warna sareng lapisan énggal tibatan nyampur warna anu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rahisi zaidi na kwa kasi kurekebisha rangi na safu mpya kuliko kuchanganya rangi kamili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Det är mycket enklare och snabbare att justera en färg med ett nytt lager än att blanda en perfekt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Ito ay mas madali at mas mabilis na ayusin ang isang kulay gamit ang isang bagong layer kaysa sa paghaluin ang isang perpektong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ஒரு சரியான நிறத்தை கலப்பதை விட, ஒரு புதிய அடுக்குடன் ஒரு நிறத்தை சரிசெய்வது மிகவும் எளிதானது மற்றும் விரைவானது.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การปรับสีด้วยเลเยอร์ใหม่จะง่ายและรวดเร็วกว่าการผสมสีที่สมบูรณ์แบบมาก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Mükemmel bir rengi karıştırmaktan ziyade yeni bir katmanla rengi ayarlamak çok daha kolay ve hızlıdır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Набагато легше та швидше налаштувати колір за допомогою нового шару, ніж змішувати ідеальний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کامل رنگ ملانے کے مقابلے میں ایک نئی پرت کے ساتھ رنگ کو ایڈجسٹ کرنا بہت آسان اور تیز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Việc điều chỉnh màu sắc bằng một lớp mới dễ dàng và nhanh hơn nhiều so với việc pha trộn một màu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21a1eaa8d29_0_10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21a1eaa8d29_0_10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If you mix complementary colours together you get black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Nëse përzieni ngjyra plotësuese së bashku, do të merrni të zezën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ቀለሞችን አንድ ላይ ካዋህዱ ጥቁር ታገኛለህ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إذا قمت بخلط الألوان التكميلية معًا، ستحصل على اللون 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​​խառնեք լրացուցիչ գույները, կստանաք սև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barreges colors complementaris, obtindràs el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如果将互补色混合在一起，就会得到黑色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Als je complementaire kleuren mengt krijg je zwart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رنگ‌های مکمل را با هم مخلوط کنید، مشکی به دست می‌آید.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vous mélangez des couleurs complémentaires, vous obtenez du noir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Mischt man Komplementärfarben, erhält man Schwarz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પૂરક રંગોને એકસાથે ભેળવો છો, તો તમને કાળા રંગ મળે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पूरक रंगों को एक साथ मिलाते हैं तो आपको काला रंग मिलता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mescoli insieme i colori complementari ottieni il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補色を混ぜると黒になる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보색을 섞으면 검정색이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Ger hûn rengên temamker tevlihev bikin hûn reş digirin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Jika anda mencampurkan warna pelengkap bersama-sama anda akan menjadi hitam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പൂരക നിറങ്ങൾ ഒരുമിച്ച് ചേർത്താൽ കറുപ്പ് ലഭിക്കും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तपाईंले पूरक रंगहरू एकसाथ मिसाउनुभयो भने तपाईं कालो हुनुहुनेछ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بشپړونکي رنګونه سره ګډ کړئ نو تاسو تور رنګ ترلاسه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você misturar cores complementares, obterá preto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ਜੇਕਰ ਤੁਸੀਂ ਪੂਰਕ ਰੰਗਾਂ ਨੂੰ ਇਕੱਠੇ ਮਿਲਾਉਂਦੇ ਹੋ ਤਾਂ ਤੁਸੀਂ ਕਾਲੇ ਹੋ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смешать дополнительные цвета, получится черный.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Ако помешате комплементарне боје, добићете црну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Haddi aad isku dhafto midabyo is kaaba ah waxaad helaysaa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mezclas colores complementarios obtienes el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Lamun nyampur warna pelengkap babarengan anjeun meunang hideung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Ukichanganya rangi za ziada pamoja unakuwa mweusi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Om man blandar komplementfärger får man svart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Kung pinaghalo mo ang mga pantulong na kulay, makakakuha ka ng itim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நிரப்பு வண்ணங்களை ஒன்றாகக் கலந்தால் கருப்பு கிடைக்கும்.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หากคุณผสมสีเสริมเข้าด้วยกันคุณจะได้สีดำ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renkleri karıştırırsanız siyah elde edersiniz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Якщо змішати додаткові кольори, то отримаємо чорний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تکمیلی رنگوں کو آپس میں ملاتے ہیں تو آپ کالا ہو جاتے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Nếu bạn trộn các màu bổ sung với nhau, bạn sẽ có màu đen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1a1eaa8d29_0_1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1a1eaa8d29_0_1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Using a colour scheme is better than matching natural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Përdorimi i një skeme ngjyrash është më i mirë sesa kombinimi i ngjyrave natyrale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ዘዴን መጠቀም ተፈጥሯዊ ቀለሞችን ከማጣመር የተሻለ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استخدام مخطط الألوان أفضل من مطابقة الألوان الطبيعية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Գունային սխեման օգտագործելը բնական գույների համադրումից լավ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Utilitzar una combinació de colors és millor que combinar colors naturals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使用配色方案比匹配自然色更好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Het is beter om een ​​kleurenschema te gebruiken dan natuurlijke kleuren te matchen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استفاده از یک طرح رنگی بهتر از تطبیق با رنگ‌های طبیعی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Utiliser une palette de couleurs est préférable à associer des couleurs naturelles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Die Verwendung eines Farbschemas ist besser als die Anpassung natürlicher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કુદરતી રંગોને મેચ કરવા કરતાં રંગ યોજનાનો ઉપયોગ કરવો વધુ સારું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रंगों के मिलान से बेहतर है रंग योजना का उपयोग करना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Utilizzare uno schema di colori è meglio che abbinare i colori naturali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自然な色を合わせるよりも配色を使う方が良い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자연스러운 색상을 맞추는 것보다 색상 구성표를 사용하는 것이 더 좋습니다.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Lihevhatina rengên xwezayî ji bikaranîna rengan çêtir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Menggunakan skema warna adalah lebih baik daripada memadankan warna semula jadi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സ്വാഭാവിക നിറങ്ങൾ യോജിപ്പിക്കുന്നതിനേക്കാൾ നല്ലത് ഒരു കളർ സ്കീം ഉപയോഗിക്കുന്നതാണ്.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प्राकृतिक रङहरू मिलाउनु भन्दा रङ योजना प्रयोग गर्नु राम्रो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 سکیم کارول د طبیعي رنګونو سره د سمون په پرتله غوره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um esquema de cores é melhor do que combinar cores naturais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ਕੁਦਰਤੀ ਰੰਗਾਂ ਨਾਲ ਮੇਲ ਕਰਨ ਨਾਲੋਂ ਰੰਗ ਸਕੀਮ ਦੀ ਵਰਤੋਂ ਕਰਨਾ ਬਿਹਤਰ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Использование цветовой схемы лучше, чем подбор естественных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Коришћење шеме боја је боље од усклађивања природних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Isticmaalka nidaamka midabku wuxuu ka fiican yahay isku-dhafka midabada dabiiciga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Usar una combinación de colores es mejor que combinar colores naturales.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Ngagunakeun skéma warna leuwih hade tinimbang cocog warna alam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Kutumia mpango wa rangi ni bora zaidi kuliko kufanana na rangi za asili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 använda ett färgschema är bättre än att matcha naturliga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paggamit ng scheme ng kulay ay mas mahusay kaysa sa pagtutugma ng mga natural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இயற்கை வண்ணங்களைப் பொருத்துவதை விட வண்ணத் திட்டத்தைப் பயன்படுத்துவது சிறந்தது.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การใช้โทนสีจะดีกว่าการจับคู่สีธรรมชาติ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Doğal renkleri eşleştirmektense bir renk şeması kullanmak daha iyidir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Використання колірної гами краще, ніж поєднання природних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 سکیم کا استعمال قدرتی رنگوں سے ملنے سے بہتر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Sử dụng một bảng màu tốt hơn là kết hợp các màu tự nhiên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45cc36885d_0_0: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45cc36885d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89c4aff9a0_0_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289c4aff9a0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These are two artworks by the respected Nigerian-American artist, Njideka Akunyili Crosby.</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وهذان الأعمال الفنية للفنان النيجيري الأمريكية احترامها، Njideka اكونيلي كروسبي.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Ang mga ito ay dalawang likhang sining sa pamamagitan ng iginagalang Nigerian-American artist, Njideka Akunyili Crosby.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Hizi ni kazi za sanaa mbili na kuheshimiwa Nigeria-American msanii, Njideka Akunyili Crosby.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다음은 존경 나이지리아 - 미국의 작가, Njideka Akunyili 크로스비에 의해 두 작품이다.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 sind zwei Kunstwerke von dem angesehenen Nigerian-amerikanischem Künstler, Njideka Akunyili Crosby.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Kuwani waa laba arts by artist ah ixtiraamo Nigerian-American, Njideka Akunyili Crosby.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这是两个作品所推崇尼日利亚的美国艺术家，Njideka Akunyili克罗斯比。</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her du hunerî ji aliyê hunermend Nigerian-American rêz, Njideka Akunyili Crosby in.</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She combines together collage and paint to create these gorgeously patterned paintings.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إنها تجمع بين ملصقة معا وترسم لإنشاء هذه اللوحات المنقوشة رائع.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Siya pinagsasama-sama collage at pintura upang lumikha ng mga gorgeously patterned paintings.</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Yeye unachanganya pamoja collage na rangi ya kujenga hizi uchoraji shani patterned.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그녀는 함께 콜라주 결합하고이 화려하게 무늬 그림을 만들 페인트.</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Sie verbindet zusammen Collage und malen diese herrlich gemusterten Bilder zu schaffen.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Waxay isku daraa wada collage iyo rinjiga si ay u abuuraan, kuwaas oo farshaxankiisa qurux gooye.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她结合在一起，拼贴画和油漆来创建这些华丽的图案画。</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Ew combines bi hev re collage û paint ji bo afirandina berhemên cilên brîsqdar.</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These artworks always feel warm to me, but often they show a person who is homesick.</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هذه الأعمال الفنية يشعر دائما دافئة بالنسبة لي، ولكن غالبا ما تظهر شخص بالحنين إلى الوطن.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Ang mga likhang sining ay palaging pakiramdam mainit-init sa akin, ngunit madalas na sila ay magpapakita ng isang tao na nangungulila sa bayan.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kazi za sanaa hizi siku zote kujisikia joto na mimi, lakini mara nyingi wao kuonyesha mtu aliye homesick.</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 작품은 항상 나에게 따뜻한 느낌이 있지만, 종종 향수병하는 사람을 보여줍니다.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Diese Kunstwerke immer fühlen sich warm zu mir, aber oft zeigen sie eine Person, die Heimweh ist.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arts mar walba dareento diiran ii, laakiin inta badan waxay muujinaya in qofku uu yahay xiiso.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这些作品总是感到温暖我，但他们往往表现出一个人谁是想家了。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hunerî her tim germ ji min re hest, lê gelek caran ew kesê ku bêrîya e nîşan bide.</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The artwork on the right is an example of this.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العمل الفني على اليمين هو مثال على ذلك.</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Ang mga likhang sining sa kanan ay isang halimbawa ng ito.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mchoro kulia ni mfano wa hii.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오른쪽의 작품이의 예입니다.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 Grafik auf der rechten Seite ist ein Beispiel dafür.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farshaxanka The on xaq waa tusaale ka mid ah tani.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右边的艺术品是这样的一个例子。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Hunerî li ser mafê mînaka vê yekê ye.</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A woman is sitting at a table, and is facing a picture of family members who are far away back home.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امرأة تجلس على طاولة، وتواجه صورة من أفراد الأسرة الذين هم بعيدا المنزل الخلفي.</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Ang isang babae ay nakaupo sa isang table, at ay nakaharap ng isang larawan ng mga miyembro ng pamilya na malayo sa likod bahay.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Mwanamke amekaa mezani, na inakabiliwa picha ya familia ambao ni mbali mbali kurudi nyumbani.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여자는 테이블에 앉아있다, 그리고 멀리 떨어진 집입니다 가족의 사진에 직면하고있다.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Eine Frau sitzt an einem Tisch, und ein Bild von Familienmitgliedern gegenüber, die weit weg wieder zu Hause sind.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Qof dumar ah oo waa la fadhiya miis, oo waxaa soo food saartay sawir ah xubnaha qoyska kuwaas oo meel fog guriga dib.</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一个女人坐在一张桌子，并正面临着家庭成员谁是远回家的照片。</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 jin li ser sifrê rûnişt, û bi rû ye picture of endamên malbatê yên ku dûr in mala paş.</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I think that Njideka Akunyili Crosby uses art to make Nigeria come to life in her home in America.</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أعتقد أن Njideka اكونيلي كروسبي يستخدم الفن لجعل نيجيريا تأتي في الحياة في منزلها في أمريكا.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Sa tingin ko na Njideka Akunyili Crosby ay gumagamit ng sining upang gumawa ng Nigeria dumating sa buhay sa kanyang bahay sa Amerika.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Nadhani Njideka Akunyili Crosby inatumia sanaa ya kufanya Nigeria kuja maisha katika nyumba yake nchini Marekani.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나는 Njideka Akunyili 크로스비 나이지리아는 미국에있는 그녀의 집에서의 생활에 올 수 있도록 기술을 사용한다고 생각합니다.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Ich denke, dass Njideka Akunyili Crosby Kunst verwendet Nigeria gekommen, um das Leben in ihrem Haus in Amerika zu machen.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Waxaan qabaa in Njideka Akunyili Crosby isticmaalaa tahay in la sameeyo Nigeria u timid inaad nolosha gurigeeda oo ku yaala America.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我认为Njideka Akunyili克罗斯比用艺术作尼日利亚来生活在她家在美国。</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Ez wisa difikirim ku Njideka Akunyili Crosby tîne art to make Nigeria li mala wê li Amerîkayê ji bo jiyaneke bê.</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1a1eaa8d29_0_13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21a1eaa8d29_0_1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The fewer colours you use, the bigger the impact of your painting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Sa më pak ngjyra të përdorni, aq më i madh është ndikimi i pikturës suaj</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የሚጠቀሙባቸው ቀለሞች ያነሱ ናቸው, የስዕልዎ ተፅእኖ የበለጠ ይሆናል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كلما قل عدد الألوان التي تستخدمها، كلما كان تأثير لوحتك أكبر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Որքան քիչ գույներ օգտագործեք, այնքան մեծ կլինի ձեր նկարի տպավորությունը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 menys colors utilitzeu, més gran serà l'impacte de la vostra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使用的颜色越少，绘画的影响力就越大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Hoe minder kleuren je gebruikt, hoe groter de impact van je schilderij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هرچه از رنگ‌های کمتری استفاده کنید، تأثیر نقاشی شما بیشتر خواهد بود.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Moins vous utilisez de couleurs, plus l'impact de votre peinture est grand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weniger Farben Sie verwenden, desto größer ist die Wirkung Ihres Gemäldes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 જેટલા ઓછા રંગોનો ઉપયોગ કરશો, તમારા ચિત્રની અસર એટલી જ વધારે થશે.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आप जितने कम रंगों का उपयोग करेंगे, आपकी पेंटिंग का प्रभाव उतना ही अधिक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Meno colori usi, maggiore sarà l'impatto del tuo dipinto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使用する色が少ないほど、絵画のインパクトは大きくなります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사용하는 색상이 적을수록 그림의 효과가 커집니다.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Her ku hûn kêmtir rengan bikar bînin, bandora wêneyê we mezintir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Semakin sedikit warna yang anda gunakan, semakin besar kesan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 കുറച്ച് നിറങ്ങൾ ഉപയോഗിക്കുന്തോറും നിങ്ങളുടെ പെയിന്റിംഗിന്റെ സ്വാധീനം വലുതായിരിക്കും.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तपाईंले जति कम रङहरू प्रयोग गर्नुहुन्छ, तपाईंको चित्रकलाको प्रभाव त्यति नै बढी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هر څومره چې لږ رنګونه وکاروئ، ستاسو د انځورګرۍ اغېز به همدومره زیات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Quanto menos cores você usar, maior será o impacto da sua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ਜਿੰਨੇ ਘੱਟ ਰੰਗ ਤੁਸੀਂ ਵਰਤਦੇ ਹੋ, ਤੁਹਾਡੀ ਪੇਂਟਿੰਗ ਦਾ ਪ੍ਰਭਾਵ ਓਨਾ ਹੀ ਵੱਡਾ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Чем меньше цветов вы используете, тем сильнее будет впечатление от вашей картины.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Што мање боја користите, то је већи утицај ваше слике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yar ee aad isticmaashid, waa weyntahay saameynta rinjiyeyntaada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Cuanto menos colores utilices, mayor será el impacto de tu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Pangsaeutikna warna anu anjeun anggo, langkung ageung dampak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chache unazotumia, ndivyo athari ya uchoraji wako inavyoongezeka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Ju färre färger du använder, desto större effekt får din 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mas kaunting mga kulay na ginagamit mo, mas malaki ang epekto ng iyong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எவ்வளவு குறைவான வண்ணங்களைப் பயன்படுத்துகிறீர்களோ, அவ்வளவு அதிகமாக உங்கள் ஓவியத்தின் தாக்கம்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ยิ่งคุณใช้สีน้อยลงเท่าใด ภาพวาดของคุณก็จะยิ่งมีอิทธิพลมากขึ้นเท่านั้น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Ne kadar az renk kullanırsanız, resminizin etkisi o kadar büyük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Чим менше кольорів ви використовуєте, тим більший вплив має ваш малюнок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آپ جتنے کم رنگ استعمال کریں گے، آپ کی پینٹنگ کا اثر اتنا ہی زیادہ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Càng ít màu sắc được sử dụng, tác động của bức tranh của bạn càng lớn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21a1eaa8d29_0_13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21a1eaa8d29_0_13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Complementary colours are opposites that make things dramatic or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plotësuese janë të kundërta që i bëjnë gjërat dramatike ose të tensionuara.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ተጨማሪ ቀለሞች ነገሮችን አስገራሚ ወይም ውጥረት የሚያደርጉ ተቃራኒዎች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التكميلية هي ألوان متناقضة تجعل الأمور درامية أو متوترة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Լրացուցիչ գույները հակադիր գույներ են, որոնք իրերը դարձնում են դրամատիկ կամ լարված։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complementaris són oposats que fan que les coses siguin dramàtiques o tenses.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互补色是相反的颜色，可以使事物变得戏剧化或紧张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Complementaire kleuren zijn tegenstellingen die dingen dramatisch of gespannen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مکمل، متضادهایی هستند که باعث می‌شوند فضا دراماتیک یا پرتنش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complémentaires sont des opposés qui rendent les choses dramatiques ou tendues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Komplementärfarben sind Gegensätze, die Dinge dramatisch oder angespannt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પૂરક રંગો વિરોધી રંગો છે જે વસ્તુઓને નાટકીય અથવા તંગ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 विपरीत रंग होते हैं जो चीज़ों को नाटकीय या तनावपूर्ण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complementari sono opposti che rendono le cose drammatiche o tese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補色は対照的な色であり、物事をドラマチックにしたり緊張させたりします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보색은 사물을 극적이거나 긴장되게 만드는 반대색입니다.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temamker dijber in ku tiştan dramatîk an aloz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pelengkap adalah bertentangan yang menjadikan sesuatu dramatik atau tegang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കാര്യങ്ങളെ നാടകീയമോ പിരിമുറുക്കമോ ആക്കുന്ന വിപരീതങ്ങളാണ് പൂരക നിറങ്ങൾ.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पूरक रंगहरू विपरीत हुन् जसले चीजहरूलाई नाटकीय वा तनावपूर्ण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بشپړونکي رنګونه هغه متضاد رنګونه دي چې شیان ډراماتیک یا تنګه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complementares são opostas que tornam as coisas dramáticas ou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ਪੂਰਕ ਰੰਗ ਵਿਰੋਧੀ ਹੁੰਦੇ ਹਨ ਜੋ ਚੀਜ਼ਾਂ ਨੂੰ ਨਾਟਕੀ ਜਾਂ ਤਣਾਅਪੂਰਨ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Дополнительные цвета — это противоположности, которые делают вещи драматичными или напряженными.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Комплементарне боје су супротности које ствари чине драматичним или напетим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isdhaxgalka ahi waa iska soo horjeeda taas oo ka dhigaysa wax yaab leh ama kacsan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complementarios son opuestos que hacen que las cosas sean dramáticas o tensas.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komplementer nyaéta opposites nu ngajadikeun hal dramatis atawa tense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zinazosaidiana ni vinyume vinavyofanya mambo kuwa makubwa au ya wakati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Komplementfärger är motsatser som gör saker dramatiska eller spända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komplementaryong kulay ay magkasalungat na gumagawa ng mga bagay na dramatiko o panahunan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நிரப்பு நிறங்கள் எதிரெதிர் நிறங்கள், அவை விஷயங்களை வியத்தகு அல்லது பதட்டமானதாக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สีตรงข้ามคือสีที่ทำให้สิ่งต่างๆ ดูน่าตื่นเต้นหรือตึงเครียด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Tamamlayıcı renkler, şeyleri dramatik veya gergin hale getiren zıt renklerdir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Додаткові кольори – це протилежності, які роблять об'єкт драматичним або напруженим.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تکمیلی رنگ مخالف ہیں جو چیزوں کو ڈرامائی یا تناؤ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Màu bổ sung là những màu đối lập làm cho mọi thứ trở nên kịch tính hoặc căng thẳng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21a1eaa8d29_0_13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21a1eaa8d29_0_1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Analogous colours are close together and make things beautiful and harmonious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Ngjyrat analoge janë afër njëra-tjetrës dhe i bëjnë gjërat të bukura dhe harmonike.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የአናሎግ ቀለሞች እርስ በርስ ይቀራረባሉ እና ነገሮችን የሚያምሩ እና እርስ በርስ የሚስማሙ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الألوان المتشابهة قريبة من بعضها البعض وتجعل الأشياء جميلة ومتناغمة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Անալոգ գույները մոտ են միմյանց և իրերը դարձնում են գեղեցիկ և ներդաշնակ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Els colors anàlegs estan junts i fan que les coses siguin belles i harmonioses.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类似色彼此接近，使事物变得美丽和谐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kleuren liggen dicht bij elkaar en maken dingen mooi en harmonieus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رنگ‌های مشابه به هم نزدیک هستند و باعث زیبایی و هماهنگی می‌شوند.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Les couleurs analogues sont proches les unes des autres et rendent les choses belles et harmonieuses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Analoge Farben liegen nah beieinander und machen die Dinge schön und harmonisch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સમાન રંગો એકબીજાની નજીક હોય છે અને વસ્તુઓને સુંદર અને સુમેળભર્યા બનાવે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समरूप रंग एक दूसरे के करीब होते हैं और चीजों को सुंदर और सामंजस्यपूर्ण बनाते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 colori analoghi sono vicini tra loro e rendono le cose belle e armoniose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類似色は互いに近く、物事を美しく調和させます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유사색은 서로 가깝고 사물을 아름답고 조화롭게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Rengên wekhev nêzîkî hev in û tiştan xweşik û ahengdar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rapat dan menjadikan sesuatu cantik dan harmoni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സമാനമായ നിറങ്ങൾ പരസ്പരം അടുത്തുനിൽക്കുകയും വസ്തുക്കളെ മനോഹരവും യോജിപ്പുള്ളതുമാക്കുകയും ചെയ്യുന്നു.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समान रंगहरू एकअर्काको नजिक हुन्छन् र चीजहरूलाई सुन्दर र सामंजस्यपूर्ण बनाउँछन्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ورته رنګونه یو بل ته نږدې دي او شیان ښکلي او همغږي کوي.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Cores análogas são próximas e tornam as coisas bonitas e harmoniosas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ਸਮਾਨ ਰੰਗ ਇੱਕ ਦੂਜੇ ਦੇ ਨੇੜੇ ਹੁੰਦੇ ਹਨ ਅਤੇ ਚੀਜ਼ਾਂ ਨੂੰ ਸੁੰਦਰ ਅਤੇ ਇਕਸੁਰ ਬਣਾਉਂਦੇ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Аналогичные цвета расположены близко друг к другу и делают вещи красивыми и гармоничными.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Аналогне боје су близу једна другој и чине ствари лепим и хармоничним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midka ah ayaa isku dhow oo ka dhigaya waxyaabo qurux badan oo iswaafaqsan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Los colores análogos están cerca unos de otros y hacen que las cosas sean hermosas y armoniosas.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analog caket babarengan sareng ngajantenkeun hal-hal anu éndah sareng harmonis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zinazofanana ziko karibu pamoja na hufanya mambo kuwa mazuri na yenye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Analoga färger står nära varandra och gör saker vackra och harmoniska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 mga magkatulad na kulay ay magkakalapit at ginagawang maganda at maayos ang mga bagay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ஒத்த நிறங்கள் நெருக்கமாக இருப்பதால் பொருட்களை அழகாகவும் இணக்கமாகவும் ஆக்குகின்றன.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สีที่คล้ายคลึงกันจะอยู่ใกล้กันและทำให้สิ่งต่างๆ สวยงามและกลมกลืนกัน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Benzer renkler birbirine yakındır ve nesneleri güzel ve uyumlu hale getirir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Аналогічні кольори розташовані поруч один з одним і роблять речі красивими та гармонійними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یکساں رنگ ایک دوسرے کے قریب ہوتے ہیں اور چیزوں کو خوبصورت اور ہم آہنگ بناتے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Các màu tương tự nằm gần nhau và làm cho mọi thứ đẹp và hài hòa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fcf1910d1b_1_7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fcf1910d1b_1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1140093553_0_14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1140093553_0_1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1140093553_0_15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1140093553_0_15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5b2e1c1915_0_14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25b2e1c1915_0_1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Which skill builders are most important?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Cilët ndërtues aftësish janë më të rëndësishëm?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የትኞቹ የክህሎት ገንቢዎች በጣም አስፈላጊ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ما هي مهارات البناء الأكثر أهمية؟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Ո՞ր հմտությունների կառուցողներն են ամենակարևորը։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Quins són els més importants per desenvolupar 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哪些技能培养最重要？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Welke vaardigheidsbouwers zijn het belangrijkst?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کدام مهارت‌های سازنده از همه مهم‌تر هستند؟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Quelles compétences sont les plus importantes à développer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Welche Fähigkeiten sind am wichtigsten?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કયા કૌશલ્ય નિર્માતાઓ સૌથી મહત્વપૂર્ણ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कौन से कौशल निर्माता सबसे महत्वपूर्ण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Quali sono gli skill builder più importanti?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最も重要なスキルビルダーは何ですか?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어떤 기술 강화 요소가 가장 중요한가요?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Kîjan avakerên jêhatîbûnê herî girîng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Pembina kemahiran manakah yang paling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ഏത് നൈപുണ്യ നിർമ്മാതാക്കളാണ് ഏറ്റവും പ്രധാനം?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कुन सीप निर्माणकर्ताहरू सबैभन्दा महत्त्वपूर्ण 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کوم مهارت جوړونکي خورا مهم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Quais construtores de habilidades são mais importantes?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ਕਿਹੜੇ ਹੁਨਰ ਨਿਰਮਾਤਾ ਸਭ ਤੋਂ ਮਹੱਤਵਪੂਰਨ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Какие навыки наиболее важны?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Који су градитељи вештина најважнији?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Waa kuwee xirfad-dhisayaasha ugu muhiimsan?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¿Qué habilidades constructoras son las más importantes?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Pangwangun kaahlian mana anu paling penting?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 wajenzi gani wa ujuzi ni muhimu zaidi?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Vilka färdighetsbyggare är viktigast?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Aling mga tagabuo ng kasanayan ang pinakamahalaga?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எந்த திறன் உருவாக்குநர்கள் மிக முக்கியமானவர்கள்?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ทักษะการสร้างสิ่งใดสำคัญที่สุด?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Hangi beceri geliştiriciler en önemlidir?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Які навички розвитку є найважливішими?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کون سے ہنر بنانے والے سب سے اہم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Kỹ năng xây dựng nào là quan trọng nhất?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fcf1910d1b_1_36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fcf1910d1b_1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g25b2e1c1915_0_1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5" name="Google Shape;525;g25b2e1c1915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Finish your Colour wheel quickly. If you have already started the greys, you can move on. Finish your Watercolour Techniques worksheet. Move on to Colour and Emotion.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Përfundo shpejt Rrotën e Ngjyrave. Nëse i ke filluar tashmë ngjyrat gri, mund të vazhdosh më tej. Përfundo fletën e punës së Teknikave të Bojërave me Akuarel. Kalo te Ngjyra dhe Emocioni.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የቀለም ጎማዎን በፍጥነት ያጠናቅቁ። ግራጫዎቹን አስቀድመው ከጀመሩ, መቀጠል ይችላሉ. የውሃ ቀለም ቴክኒኮችን ሉህ ያጠናቅቁ። ወደ ቀለም እና ስሜት ይሂዱ።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أنهِ عجلة الألوان بسرعة. إذا كنت قد بدأتَ بالفعل بدرجات الرمادي، يمكنك الانتقال إلى الخطوة التالية. أنهِ ورقة عمل تقنيات الألوان المائية. انتقل إلى اللون والعاطفة.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Արագ ավարտեք ձեր Գունային անիվը։ Եթե արդեն սկսել եք մոխրագույն գույները, կարող եք անցնել առաջ։ Ավարտեք ձեր «Ջրաներկի տեխնիկա» աշխատանքային թերթիկը։ Անցեք «Գույն և հույզ» բաժնին։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Acaba ràpidament el teu cercle de colors. Si ja has començat amb els grisos, pots continuar. Acaba el teu full de treball de Tècniques d'Aquarel·la. Passa al Color i l'Emoció.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快速完成你的色轮。如果你已经开始画灰色，可以继续。完成你的水彩技巧练习题。继续学习“色彩与情感”。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Maak je kleurencirkel snel af. Als je al met de grijstinten bent begonnen, kun je verdergaan. Maak je werkblad 'Aquareltechnieken' af. Ga verder met 'Kleur en emotie'.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چرخه رنگ خود را سریع تمام کنید. اگر از قبل کار با رنگ‌های خاکستری را شروع کرده‌اید، می‌توانید ادامه دهید. برگه تمرین تکنیک‌های آبرنگ خود را تمام کنید. به سراغ رنگ و احساسات بروید.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Terminez rapidement votre cercle chromatique. Si vous avez déjà commencé les gris, vous pouvez passer à la suite. Terminez votre fiche d'exercices sur les techniques d'aquarelle. Passez à Couleur et Émotion.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Beenden Sie Ihren Farbkreis schnell. Wenn Sie bereits mit den Grautönen begonnen haben, können Sie fortfahren. Beenden Sie Ihr Arbeitsblatt „Aquarelltechniken“. Fahren Sie mit „Farbe und Emotion“ fort.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કલર વ્હીલને ઝડપથી પૂર્ણ કરો. જો તમે પહેલાથી જ ગ્રે રંગ શરૂ કરી દીધો હોય, તો તમે આગળ વધી શકો છો. તમારી વોટરકલર ટેકનીક્સ વર્કશીટ પૂર્ણ કરો. કલર અને ઇમોશન પર આગળ વધો.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रंग चक्र जल्दी से पूरा करें। अगर आपने पहले ही ग्रे रंग शुरू कर दिया है, तो आप आगे बढ़ सकते हैं। अपनी जलरंग तकनीक वर्कशीट पूरी करें। रंग और भावना पर आगे बढ़ें।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Completa velocemente la ruota dei colori. Se hai già iniziato con i grigi, puoi passare ad altro. Completa il foglio di lavoro sulle tecniche dell'acquerello. Passa a Colore ed Emozione.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色相環を早く仕上げましょう。グレーの作業がすでに始まっている場合は、先に進んでください。水彩画のテクニックのワークシートを完成させましょう。「色と感情」に進みましょう。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색상환을 빨리 완성하세요. 이미 회색을 그리기 시작했다면 다음으로 넘어가세요. 수채화 기법 워크시트를 완성하세요. 이제 '색과 감정'으로 넘어가세요.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Çerxa Rengê xwe zû biqedîne. Ger te dest bi rengên gewr kiribe, tu dikarî berdewam bikî. Pelê xwe yê Teknîkên Rengkirina Avî biqedîne. Ber bi Reng û Hestê ve biçe.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Selesaikan roda Warna anda dengan cepat. Jika anda sudah memulakan kelabu, anda boleh teruskan. Selesaikan lembaran kerja Teknik Cat Air anda. Teruskan ke Warna dan Emosi.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കളർ വീൽ വേഗത്തിൽ പൂർത്തിയാക്കുക. നിങ്ങൾ ഇതിനകം ഗ്രേകൾ ചെയ്യാൻ തുടങ്ങിയിട്ടുണ്ടെങ്കിൽ, നിങ്ങൾക്ക് മുന്നോട്ട് പോകാം. നിങ്ങളുടെ വാട്ടർ കളർ ടെക്നിക്കുകളുടെ വർക്ക്ഷീറ്റ് പൂർത്തിയാക്കുക. കളർ ആൻഡ് ഇമോഷനിലേക്ക് നീങ്ങുക.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रङ चक्र छिटो समाप्त गर्नुहोस्। यदि तपाईंले पहिले नै खैरो सुरु गरिसक्नुभएको छ भने, तपाईं अगाडि बढ्न सक्नुहुन्छ। आफ्नो वाटरकलर प्रविधि कार्यपत्र समाप्त गर्नुहोस्। रङ र भावनामा जानुहोस्।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خپل د رنګ څرخ ژر بشپړ کړئ. که تاسو دمخه خړ رنګ پیل کړی وي، تاسو کولی شئ پرمخ لاړ شئ. خپل د اوبو رنګ تخنیکونو کاري پاڼه بشپړه کړئ. رنګ او احساساتو ته لاړ شئ.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Termine seu Círculo de Cores rapidamente. Se você já começou com os tons de cinza, pode prosseguir. Termine sua folha de exercícios de Técnicas de Aquarela. Passe para Cor e Emoção.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ਕਲਰ ਵ੍ਹੀਲ ਜਲਦੀ ਪੂਰਾ ਕਰੋ। ਜੇਕਰ ਤੁਸੀਂ ਪਹਿਲਾਂ ਹੀ ਸਲੇਟੀ ਰੰਗ ਸ਼ੁਰੂ ਕਰ ਦਿੱਤਾ ਹੈ, ਤਾਂ ਤੁਸੀਂ ਅੱਗੇ ਵਧ ਸਕਦੇ ਹੋ। ਆਪਣੀ ਵਾਟਰ ਕਲਰ ਤਕਨੀਕ ਵਰਕਸ਼ੀਟ ਨੂੰ ਪੂਰਾ ਕਰੋ। ਰੰਗ ਅਤੇ ਭਾਵਨਾ ਵੱਲ ਵਧੋ।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Быстро закончите цветовой круг. Если вы уже начали работать с оттенками серого, можете двигаться дальше. Завершите работу с рабочим листом по технике акварели. Переходите к цвету и эмоциям.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Брзо завршите свој круг боја. Ако сте већ почели са сивим тоновима, можете да наставите. Завршите свој радни лист Технике акварела. Пређите на Боју и емоције.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Dhakhso u dhammee giraangiraha midabkaaga. Haddii aad hore u bilowday cawl, waad sii socon kartaa. Dhameystir xaashidaada Farsamooyinka Watercolor. U gudub Midabka iyo Dareenka.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Termina tu círculo cromático rápidamente. Si ya has empezado con los grises, puedes continuar. Termina tu hoja de trabajo de Técnicas de Acuarela. Continúa con Color y Emoción.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Rengse kabayang Warna anjeun gancang. Upami anjeun parantos ngamimitian greys, anjeun tiasa ngaléngkah. Rengse lembar kerja Téhnik Watercolor anjeun. Pindah ka Warna sareng Émosi.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Maliza gurudumu lako la Rangi haraka. Ikiwa tayari umeanza kijivu, unaweza kuendelea. Maliza lahakazi yako ya Mbinu za Maji. Nenda kwenye Rangi na Hisia.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Gör klart ditt färghjul snabbt. Om du redan har börjat med de grå färgerna kan du gå vidare. Gör klart ditt arbetsblad med akvarelltekniker. Gå vidare till Färg och känsla.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Mabilis na tapusin ang iyong Color wheel. Kung nasimulan mo na ang mga grey, maaari kang magpatuloy. Tapusin ang iyong worksheet ng Watercolor Techniques. Lumipat sa Kulay at Emosyon.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வண்ண சக்கரத்தை விரைவாக முடிக்கவும். நீங்கள் ஏற்கனவே சாம்பல் நிறங்களை வரையத் தொடங்கியிருந்தால், நீங்கள் தொடரலாம். உங்கள் வாட்டர்கலர் நுட்பங்கள் பணித்தாளை முடிக்கவும். வண்ணம் மற்றும் உணர்ச்சிக்குச் செல்லவும்.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วาดวงล้อสีให้เสร็จเร็วๆ นี้ หากคุณเริ่มลงสีเทาไปแล้ว ก็ไปต่อได้ ทำแบบฝึกหัดเทคนิคสีน้ำให้เสร็จ แล้วไปต่อที่สีและอารมณ์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 çemberinizi hızlıca tamamlayın. Gri tonlarını çizmeye başladıysanız, devam edebilirsiniz. Suluboya Teknikleri çalışma sayfanızı tamamlayın. Renk ve Duygu bölümüne geçin.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Швидко завершіть роботу над кольоровим колом. Якщо ви вже почали працювати з сірими відтінками, можете рухатися далі. Завершіть роботу над робочим аркушем «Техніки акварелі». Перейдіть до розділу «Колір та емоції».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کلر وہیل کو جلدی سے ختم کریں۔ اگر آپ پہلے ہی گرے شروع کر چکے ہیں، تو آپ آگے بڑھ سکتے ہیں۔ اپنی واٹر کلر ٹیکنیکس ورک شیٹ کو ختم کریں۔ رنگ اور جذبات کی طرف بڑھیں۔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Hoàn thành nhanh chóng vòng tròn màu sắc của bạn. Nếu bạn đã bắt đầu với màu xám, bạn có thể chuyển sang bước tiếp theo. Hoàn thành bài tập Kỹ thuật Màu nước của bạn. Chuyển sang Màu sắc và Cảm xúc.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1a1eaa8d29_0_145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21a1eaa8d29_0_1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89c4aff9a0_0_2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289c4aff9a0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Last year, a small painting by Leonardo da Vinci came up for auction.</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في العام الماضي، وجاءت لوحة صغيرة ليوناردو دا فينشي للبيع بالمزاد.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Noong nakaraang taon, isang maliit na kuwadro sa pamamagitan ng Leonardo da Vinci ay dumating up para sa auction.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Mwaka jana, uchoraji ndogo na Leonardo da Vinci ilitokea kwa ajili ya mnada.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작년에, 레오나르도 다빈치에 의해 작은 그림은 경매를 내놓았다.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Im vergangenen Jahr kam ein kleines Gemälde von Leonardo da Vinci zur Versteigerung.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Sanadkii la soo dhaafay, rinjiyeynta yar by Leonardo da Vinci wuxuu u soo baxay xaraashka.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去年，小画达芬奇来到了拍卖。</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sala borî de, a biçûk a wênesazî ya ji aliyê Leonardo da Vinci ji bo di mezadê de hat.</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This is very rare.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هذا أمر نادر الحدوث جدا.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Ito ay lubhang bibihirang.</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ni nadra sana.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이것은 매우 드문 일이다.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 ist sehr selten.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Tani waa mid aad u dhif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这是非常罕见的。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pir kêm e.</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There probably will not be another painting by Leonardo for sale for another twenty years or more.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ربما لن يكون هناك لوحة اخرى ليوناردو للبيع لسنوات أخرى عشرين أو أكثر.</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May marahil ay hindi magiging isa pang pagpipinta sa pamamagitan ng Leonardo para sa pagbebenta para sa isa pang dalawampung taon o higit pa.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Kuna pengine kuwa uchoraji mwingine kwa Leonardo kwa ajili ya kuuza kwa miaka mingine ishirini au zaidi.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아마 다른 이십년 이상 판매 레오나르도하여 다른 그림이되지 않습니다.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Es wird wahrscheinlich nicht ein anderes Bild zum Verkauf für weitere 20 Jahre von Leonardo oder mehr betragen.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Waxaa laga yaabaa in aanay noqon doonaa rinjiyeynta kale Leonardo for sale sanado labaatan kale ama in ka badan.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有可能不会出售供再过二十年以上的是另一幅作品由莱昂纳多。</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Bêguman ne, wê ji bo firotinê ji bo salên bîst din an jî zêdetir be painting din: Leonardo.</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Leonardo was not very good at finishing what he started, so there are not many of his artworks around.</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وكان ليوناردو يست جيدة جدا في إنهاء ما بدأه، لذلك ليس هناك الكثير من أعماله الفنية حولها.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Leonardo ay hindi masyadong magandang sa pagtatapos kung ano siya ay magsimula, kaya doon ay hindi marami sa kanyang mga likhang sining sa paligid.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Leonardo haukuwa mzuri sana katika kumaliza kile kuanza, hivyo kuna si mengi ya kazi za sanaa yake kote.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레오나르도는 자신이 시작한 일을 마무리 매우 좋지 않았다, 그래서 그의 작품의 대부분은 주위가 없습니다.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Leonardo war nicht sehr gut an Finishing, was er begonnen, so gibt es nicht viele seiner Kunstwerke um.</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Leonardo ma ahaa mid aad u wanaagsan at dhameysteen waxa uu bilaabay, sidaas darteed ma jiraan dad badan oo reer arts uu ku wareegsan.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莱昂纳多是不是在整理他的开局非常好，所以不会有太多他的作品的周围。</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Leonardo bû li Despêk, ku ew dest bi pir baş de ne, gelek ji hunerî wî li wê derê ne li dora.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This one is small, too, roughly the size of four sheets of printer paper.</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هذا هو واحد صغير، جدا، تقريبا حجم أربعة ورقة من ورق الطابعة.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Isa na ito ay maliit, masyadong, humigit-kumulang ang laki ng apat na mga sheet ng papel sa printer.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Hii moja ni ndogo, pia, takribani ukubwa wa karatasi nne za mashine karatasi.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이것은 하나의 프린터 용지의 네 개의 시트의 대략 크기도 작습니다.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Dieser ist klein, auch in etwa die Größe von vier Blatt Druckerpapier.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Kanu waa yar yahay, sidoo kale, qiyaas ahaan le'eg ee shabaqa ilaashatay afar ka mid ah waraaqaha printer.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这一个是小，过，打印纸的四片的大致大小。</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Ev yek biçûk e, jî, ku dora mezinbûna çar Nûneratiyên of paper printer.</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Nonetheless, it sold for nearly half a billion dollars.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ومع ذلك، أنها باعت ما يقرب من نصف مليار دولار.</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Gayunman, ito ibinebenta para sa halos kalahati ng isang bilyong dolyar.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Hata hivyo, ni kuuzwa kwa karibu nusu bilioni dola.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그럼에도 불구하고, 거의 절반 억 달러에 팔렸다.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Dennoch verkaufte es für fast eine halbe Milliarde Dollar.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Si kastaba ha ahaatee, waxaa lagu iibin ku dhowaad nus bilyan oo doolar.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尽管如此，它卖了近一半十亿美元。</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Lê dîsa jî, ev ji bo nêzîkî nîv mîlyar dolaran tê firotin.</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Whether it is sports, entertainment, military history, or art, people will pay anything to capture a sliver of genius.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سواء كانت الرياضية، والترفيه، والتاريخ العسكري، أو الفن، والناس سوف تدفع أي شيء لالتقاط قطعة من العبقرية.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Kung ito ay palakasan, aliwan, kasaysayan ng militar, o art, ang mga tao ay magbabayad ng anumang bagay upang makuha ang isang salubsob ng henyo.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Kama ni michezo, burudani, historia ya kijeshi, au sanaa, watu kulipa chochote kukamata ikilinganishwa na kiasi cha fikra.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이 스포츠, 엔터테인먼트, 군사 역사, 또는 예술이든, 사람들은 천재의 은색을 캡처 아무것도 지불 할 것이다.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Ob es Sport, Unterhaltung, Militärgeschichte, oder Kunst ist, werden die Leute zahlen so etwas wie ein Splitter des Genie zu erfassen.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Haddii ay tahay ciyaaraha, madadaalada, taariikh military, ama farshaxanka, dadka bixin doonaa wax la qabsadaan sliver ah hanad.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无论是体育，娱乐，军事历史，艺术，人会付出什么来捕捉天才的条子。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Gelo ev sporê, şahî, dîroka leşkerî, an art e, mirov wê tiştekî bidin ji bo bidestxistina vê qetîtka ji zîrekên.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a87b9b6a4f_0_33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a87b9b6a4f_0_3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9552a44876_1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29552a44876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5b2e1c1915_0_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5b2e1c1915_0_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89c4aff9a0_0_5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89c4aff9a0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89c4aff9a0_0_1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89c4aff9a0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US" sz="900">
                <a:latin typeface="Open Sans"/>
                <a:ea typeface="Open Sans"/>
                <a:cs typeface="Open Sans"/>
                <a:sym typeface="Open Sans"/>
              </a:rPr>
              <a:t>Here is some good news.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هنا بعض الأخبار الجيدة.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Narito ang ilang mga mabuting balita.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Hapa ni baadhi ya habari njema.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여기에 몇 가지 좋은 소식입니다.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Hier ist eine gute Nachricht.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Halkan waxaa ku qoran qaar ka mid ah war wanaagsan.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下面是一些好消息。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Li vir, hinek nûçeyên baş 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यहाँ केही राम्रो समाचार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Aqui está uma boa notícia.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In 2019, France became the first country in the world to make a policy that makes museums start to give back certain kinds of museum pieces to their home countries.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في 2019، أصبحت فرنسا أول بلد في العالم لجعل السياسة التي تجعل المتاحف تبدأ الجميل أنواع معينة من قطع المتحف إلى بلدانهم الأصلية.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Sa 2019, France ay naging ang unang bansa sa mundo upang gumawa ng isang patakaran na gumagawa ng mga museo simulan upang bigyan pabalik tiyak na mga uri ng mga piraso museo sa kanilang mga bansa sa bahay.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Katika 2019, Ufaransa ilikuwa nchi ya kwanza duniani kufanya sera ambayo inafanya makumbusho kuanza kutoa nyuma aina fulani ya vipande makumbusho kwa nchi zao.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2019 년, 프랑스는 박물관이 자국에 박물관 조각의 특정 종류를 다시 제공하기 위해 시작하게 정책을 만들기 위해 세계 최초의 국가가되었다.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In 2019 wurde Frankreich das erste Land der Welt eine Politik zu machen, die Museen bestimmte Arten von Museumsstücken zurück zu geben, in ihre Heimatländer beginnen macht.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In 2019, France noqday dalkii ugu horeeyay ee adduunka si ay u sameeyaan siyaasad ka dhigaya matxafyada bilaabaan in ay dib u siin qaarkood xabbadood museum in ay dalkoodii.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在2019年，法国成为第一个国家在世界上做出的政策，使博物馆开始还给某些种类的博物馆展品到本国。</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Di 2019 de, Fransa, welatê yekem di cîhanê de ji bo ku siyaseta ku jî mûze dest bi şûn de cureyên hin perçe Muze ji welatê xwe bû.</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2019 मा, फ्रान्स कि बनाउँछ संग्रहालयहरु आफ्नो घर देशहरुमा संग्रहालय टुक्रा केही प्रकार फिर्ता दिन सुरु नीति बनाउन दुनिया मा पहिलो देश बन्यो।</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Em 2019, a França foi o primeiro país no mundo a fazer uma política que torna museus começar a dar a volta certos tipos de peças de museu para seus países de origem.</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When you visit a museum that has ancient artifacts, there is a good chance that they were originally taken from their home countries through dishonesty or war.</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عند زيارة المتحف الذي يحتوي على التحف القديمة، وهناك فرصة جيدة لأنهم نقلوا أصلا من بلدانهم من خلال خيانة الأمانة أو الحرب.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Kapag bumisita ka sa isang museo na may mga sinaunang artifacts, mayroong isang magandang pagkakataon na sila ay orihinal na kinuha mula sa kanilang bansa bahay sa pamamagitan ng panlilinlang o digmaan.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Baada ya ziara ya makumbusho ambayo ina mabaki ya kale, kuna nafasi nzuri ya kuwa wao walikuwa awali kuchukuliwa kutoka nchi zao kwa njia ya udanganyifu au vita.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당신이 고대 유물이있는 박물관을 방문 할 때, 그들은 원래 부정 행위 또는 전쟁을 통해 자신의 모국에서 찍은 좋은 기회가있다.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Wenn Sie ein Museum besuchen, das antike Artefakte hat, gibt es eine gute Chance, dass sie ursprünglich aus ihren Heimatländern durch Unredlichkeit oder Krieg genommen wurden.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Marka aad booqato madxafka oo ah in uu leeyahay artifacts qadiimiga ah, waxaa jira fursad wanaagsan oo ay markii hore laga soo qaaday dalkoodii iyada oo ceebta ama dagaal.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当您访问具有古代文物博物馆，有一个很好的机会，他们从本国通过不诚实或战争最初拍摄。</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Dema ku tu bi serdana muzeyan ku berhemên kevnar e, derfeteke baş, ku ew bi eslê xwe ji welatê xwe bi rêya derbêxe an şer hatine girtin heye.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तपाईं पुरातन कलाकृतिहरू छ कि एक संग्रहालय भ्रमण गर्दा, तिनीहरू मूल बेइमानी वा युद्ध मार्फत आफ्नो घर देशहरू ल्याइएका एक राम्रो मौका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Quando você visitar um museu que tem artefatos antigos, há uma boa chance de que eles foram originalmente tirado de seus países de origem através de desonestidade ou guerra.</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US" sz="900">
                <a:latin typeface="Open Sans"/>
                <a:ea typeface="Open Sans"/>
                <a:cs typeface="Open Sans"/>
                <a:sym typeface="Open Sans"/>
              </a:rPr>
              <a:t>Early in 2020, they said that they expected to start giving back the artworks this year.</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في عام 2020 في وقت مبكر، وقال إنهم المتوقع أن يبدأ يعيد الأعمال الفنية هذا العام.</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Maagang sa 2020, sinabi nila na sila inaasahan upang simulan ang pagbibigay pabalik ang likhang sining sa taong ito.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Mapema katika mwaka 2020, walisema kwamba wanatarajia kuanza kutoa nyuma kazi za sanaa mwaka huu.</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초기 2020 년, 그들은 올해 작품을 환원 시작할 것으로 예상했다.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Früh im Jahr 2020, sagte sie, dass sie die Kunstwerke, die zurück in diesem Jahr beginnen erwartet.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Hore ee 2020, waxay ku yidhaahdeen in ay la filayaa inuu ku soo bilowdo daafaca siinayo arts ee sanadkan.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早在2020年，他们说，他们预计今年开始回馈的作品。</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Zû li sala 2020, ew got ku ew çaverê kirin ku dest dide pişta hunerî di vê salê de.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2020 मा प्रारम्भिक तिनीहरूले यो वर्ष कलाकार्यहरू फिर्ता दिने सुरु गर्न अपेक्षित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US" sz="900">
                <a:latin typeface="Open Sans"/>
                <a:ea typeface="Open Sans"/>
                <a:cs typeface="Open Sans"/>
                <a:sym typeface="Open Sans"/>
              </a:rPr>
              <a:t>Logo no início de 2020, eles disseram que deverá começar a dar de volta as obras este ano.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1a1eaa8d29_0_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1a1eaa8d29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1a1eaa8d29_0_4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1a1eaa8d29_0_4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your Chromebook to find your OWN skill builder photos, if you want!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Përdorni Chromebook-un tuaj për të gjetur fotot tuaja të ndërtimit të aftësive, nëse dëshironi!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ከፈለጉ የእራስዎን የክህሎት ገንቢ ፎቶዎችን ለማግኘት የእርስዎን Chromebook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استخدم جهاز Chromebook الخاص بك للعثور على صور بناء المهارات الخاصة بك، إذا كنت تريد ذلك!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Եթե ​​ցանկանում եք, օգտագործեք ձեր Chromebook-ը՝ ձեր սեփական հմտությունների կառուցման լուսանկարները գտնելու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Si vols, fes servir el teu Chromebook per trobar les TEVES PRÒPIES fotos de desenvolupament d'habilitats!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如果您愿意，可以使用您的 Chromebook 来查找您自己的技能构建器照片！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Gebruik je Chromebook om je EIGEN foto's van de vaardighedenbouwer te vinden, als je dat wilt!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می‌خواهید، از کروم‌بوک خود برای پیدا کردن عکس‌های مهارت‌آموز خودتان استفاده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Utilisez votre Chromebook pour trouver vos PROPRES photos de développement de compétences, si vous le souhaitez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Verwenden Sie Ihr Chromebook, um Ihre EIGENEN Skill Builder-Fotos zu finden, wenn Sie möchten!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જો તમે ઇચ્છો તો, તમારા પોતાના કૌશલ્ય નિર્માતાના ફોટા શોધવા માટે તમારા Chromebook નો ઉપયોગ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आप चाहें तो अपने स्वयं के कौशल निर्माता फ़ोटो खोजने के लिए अपने Chromebook का उपयोग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Se vuoi, usa il tuo Chromebook per trovare le tue foto da sviluppatore di competenze!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必要に応じて、Chromebook を使用して独自のスキル ビルダー写真を見つけてください。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원하신다면 Chromebook을 사용하여 나만의 기술 향상 사진을 찾아보세요!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Heke tu bixwazî, Chromebook-a xwe bikar bîne da ku wêneyên avakerê jêhatîbûna xwe bibînî!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Gunakan Chromebook anda untuk mencari foto pembangun kemahiran SENDIRI anda, jika anda mahu!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നിങ്ങൾക്ക് വേണമെങ്കിൽ, നിങ്ങളുടെ സ്വന്തം സ്കിൽ ബിൽഡർ ഫോട്ടോകൾ കണ്ടെത്താൻ നിങ്ങളുടെ Chromebook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यदि तपाईं चाहनुहुन्छ भने, आफ्नो आफ्नै सीप निर्माणकर्ताका तस्बिरहरू फेला पार्न आफ्नो Chromebook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که تاسو غواړئ، د خپل مهارت جوړونکي عکسونو موندلو لپاره خپل Chromebook وکاروئ!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Use seu Chromebook para encontrar suas PRÓPRIAS fotos de desenvolvimento de habilidades, se quiser!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ਜੇ ਤੁਸੀਂ ਚਾਹੁੰਦੇ ਹੋ, ਤਾਂ ਆਪਣੇ ਖੁਦ ਦੇ ਹੁਨਰ ਨਿਰਮਾਤਾਵਾਂ ਦੀਆਂ ਫੋਟੋਆਂ ਲੱਭਣ ਲਈ ਆਪਣੀ Chromebook ਦੀ ਵਰਤੋਂ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Если хотите, используйте Chromebook, чтобы найти СВОИ СОБСТВЕННЫЕ фотографии для развития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Користите свој Chromebook да пронађете СВОЈЕ фотографије за изградњу вештина, ако желите!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Isticmaal buug-yarahaaga Chrome-ka si aad u heshid sawirada xirfad-dhisaha, haddii aad rabto!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¡Usa tu Chromebook para encontrar tus PROPIAS fotos de desarrollo de habilidades, si lo deseas!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Anggo Chromebook anjeun pikeun milarian poto tukang kaahlian SENDIRI, upami anjeun hoyong!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Tumia Chromebook yako kupata picha zako za OWN za mjenzi wa ujuzi, ukitaka!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Använd din Chromebook för att hitta dina EGNA foton på färdighetsbyggare, om du vill!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Gamitin ang iyong Chromebook upang mahanap ang SARILI mong mga larawan ng tagabuo ng kasanayan, kung gusto 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நீங்கள் விரும்பினால், உங்கள் சொந்த திறன் உருவாக்குநர் புகைப்படங்களைக் கண்டறிய உங்கள் Chromebook ஐப் பயன்படுத்தவும்!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ใช้ Chromebook ของคุณเพื่อค้นหาภาพเสริมทักษะของคุณเอง หากคุณต้องการ!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İsterseniz Chromebook'unuzu kullanarak KENDİ beceri geliştirici fotoğraflarınızı bulabilirsiniz!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Використовуйте свій Chromebook, щоб знайти ВЛАСНІ фотографії для розвитку навичок, якщо хочете!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اگر آپ چاہیں تو اپنی خود کی مہارت بنانے والے کی تصاویر تلاش کرنے کے لیے اپنا Chromebook استعمال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US"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US" sz="900">
                <a:solidFill>
                  <a:schemeClr val="dk1"/>
                </a:solidFill>
                <a:latin typeface="Open Sans"/>
                <a:ea typeface="Open Sans"/>
                <a:cs typeface="Open Sans"/>
                <a:sym typeface="Open Sans"/>
              </a:rPr>
              <a:t>Hãy sử dụng Chromebook để tìm những bức ảnh xây dựng kỹ năng của RIÊNG bạn, nếu bạn muốn!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1d7bd3064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1d7bd3064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800"/>
              <a:buNone/>
              <a:defRPr sz="4800"/>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7" name="Shape 67"/>
        <p:cNvGrpSpPr/>
        <p:nvPr/>
      </p:nvGrpSpPr>
      <p:grpSpPr>
        <a:xfrm>
          <a:off x="0" y="0"/>
          <a:ext cx="0" cy="0"/>
          <a:chOff x="0" y="0"/>
          <a:chExt cx="0" cy="0"/>
        </a:xfrm>
      </p:grpSpPr>
      <p:sp>
        <p:nvSpPr>
          <p:cNvPr id="68" name="Google Shape;68;p15"/>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9" name="Google Shape;69;p15"/>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70" name="Google Shape;70;p1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1" name="Google Shape;71;p1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2" name="Google Shape;72;p1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3" name="Shape 73"/>
        <p:cNvGrpSpPr/>
        <p:nvPr/>
      </p:nvGrpSpPr>
      <p:grpSpPr>
        <a:xfrm>
          <a:off x="0" y="0"/>
          <a:ext cx="0" cy="0"/>
          <a:chOff x="0" y="0"/>
          <a:chExt cx="0" cy="0"/>
        </a:xfrm>
      </p:grpSpPr>
      <p:sp>
        <p:nvSpPr>
          <p:cNvPr id="74" name="Google Shape;74;p1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5" name="Google Shape;75;p1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76" name="Google Shape;76;p1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7" name="Google Shape;77;p1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8" name="Google Shape;78;p1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17"/>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1" name="Google Shape;81;p17"/>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2" name="Google Shape;82;p1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3" name="Google Shape;83;p1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4" name="Google Shape;84;p1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5" name="Shape 85"/>
        <p:cNvGrpSpPr/>
        <p:nvPr/>
      </p:nvGrpSpPr>
      <p:grpSpPr>
        <a:xfrm>
          <a:off x="0" y="0"/>
          <a:ext cx="0" cy="0"/>
          <a:chOff x="0" y="0"/>
          <a:chExt cx="0" cy="0"/>
        </a:xfrm>
      </p:grpSpPr>
      <p:sp>
        <p:nvSpPr>
          <p:cNvPr id="86" name="Google Shape;86;p1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87" name="Google Shape;87;p18"/>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8" name="Google Shape;88;p1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9" name="Google Shape;89;p1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0" name="Google Shape;90;p1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 name="Shape 91"/>
        <p:cNvGrpSpPr/>
        <p:nvPr/>
      </p:nvGrpSpPr>
      <p:grpSpPr>
        <a:xfrm>
          <a:off x="0" y="0"/>
          <a:ext cx="0" cy="0"/>
          <a:chOff x="0" y="0"/>
          <a:chExt cx="0" cy="0"/>
        </a:xfrm>
      </p:grpSpPr>
      <p:sp>
        <p:nvSpPr>
          <p:cNvPr id="92" name="Google Shape;92;p19"/>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93" name="Google Shape;93;p19"/>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94" name="Google Shape;94;p19"/>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95" name="Google Shape;95;p1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6" name="Google Shape;96;p1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7" name="Google Shape;97;p1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8" name="Shape 98"/>
        <p:cNvGrpSpPr/>
        <p:nvPr/>
      </p:nvGrpSpPr>
      <p:grpSpPr>
        <a:xfrm>
          <a:off x="0" y="0"/>
          <a:ext cx="0" cy="0"/>
          <a:chOff x="0" y="0"/>
          <a:chExt cx="0" cy="0"/>
        </a:xfrm>
      </p:grpSpPr>
      <p:sp>
        <p:nvSpPr>
          <p:cNvPr id="99" name="Google Shape;99;p20"/>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00" name="Google Shape;100;p20"/>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01" name="Google Shape;101;p20"/>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02" name="Google Shape;102;p2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2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2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5" name="Shape 105"/>
        <p:cNvGrpSpPr/>
        <p:nvPr/>
      </p:nvGrpSpPr>
      <p:grpSpPr>
        <a:xfrm>
          <a:off x="0" y="0"/>
          <a:ext cx="0" cy="0"/>
          <a:chOff x="0" y="0"/>
          <a:chExt cx="0" cy="0"/>
        </a:xfrm>
      </p:grpSpPr>
      <p:sp>
        <p:nvSpPr>
          <p:cNvPr id="106" name="Google Shape;106;p2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7" name="Google Shape;107;p2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8" name="Google Shape;108;p2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2"/>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1" name="Google Shape;111;p2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2" name="Google Shape;112;p2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3" name="Google Shape;113;p2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14" name="Shape 114"/>
        <p:cNvGrpSpPr/>
        <p:nvPr/>
      </p:nvGrpSpPr>
      <p:grpSpPr>
        <a:xfrm>
          <a:off x="0" y="0"/>
          <a:ext cx="0" cy="0"/>
          <a:chOff x="0" y="0"/>
          <a:chExt cx="0" cy="0"/>
        </a:xfrm>
      </p:grpSpPr>
      <p:sp>
        <p:nvSpPr>
          <p:cNvPr id="115" name="Google Shape;115;p23"/>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6" name="Google Shape;116;p23"/>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17" name="Google Shape;117;p23"/>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8" name="Google Shape;118;p23"/>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19" name="Google Shape;119;p23"/>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0" name="Google Shape;120;p2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2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2" name="Google Shape;122;p2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3" name="Shape 123"/>
        <p:cNvGrpSpPr/>
        <p:nvPr/>
      </p:nvGrpSpPr>
      <p:grpSpPr>
        <a:xfrm>
          <a:off x="0" y="0"/>
          <a:ext cx="0" cy="0"/>
          <a:chOff x="0" y="0"/>
          <a:chExt cx="0" cy="0"/>
        </a:xfrm>
      </p:grpSpPr>
      <p:sp>
        <p:nvSpPr>
          <p:cNvPr id="124" name="Google Shape;124;p2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5" name="Google Shape;125;p24"/>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6" name="Google Shape;126;p24"/>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7" name="Google Shape;127;p2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8" name="Google Shape;128;p2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9" name="Google Shape;129;p2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0" name="Shape 130"/>
        <p:cNvGrpSpPr/>
        <p:nvPr/>
      </p:nvGrpSpPr>
      <p:grpSpPr>
        <a:xfrm>
          <a:off x="0" y="0"/>
          <a:ext cx="0" cy="0"/>
          <a:chOff x="0" y="0"/>
          <a:chExt cx="0" cy="0"/>
        </a:xfrm>
      </p:grpSpPr>
      <p:sp>
        <p:nvSpPr>
          <p:cNvPr id="131" name="Google Shape;131;p25"/>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2" name="Google Shape;132;p25"/>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33" name="Google Shape;133;p2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4" name="Google Shape;134;p2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5" name="Google Shape;135;p2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0" name="Shape 140"/>
        <p:cNvGrpSpPr/>
        <p:nvPr/>
      </p:nvGrpSpPr>
      <p:grpSpPr>
        <a:xfrm>
          <a:off x="0" y="0"/>
          <a:ext cx="0" cy="0"/>
          <a:chOff x="0" y="0"/>
          <a:chExt cx="0" cy="0"/>
        </a:xfrm>
      </p:grpSpPr>
      <p:grpSp>
        <p:nvGrpSpPr>
          <p:cNvPr id="141" name="Google Shape;141;p27"/>
          <p:cNvGrpSpPr/>
          <p:nvPr/>
        </p:nvGrpSpPr>
        <p:grpSpPr>
          <a:xfrm>
            <a:off x="4350279" y="3807170"/>
            <a:ext cx="443589" cy="140843"/>
            <a:chOff x="4137525" y="2915950"/>
            <a:chExt cx="869100" cy="207000"/>
          </a:xfrm>
        </p:grpSpPr>
        <p:sp>
          <p:nvSpPr>
            <p:cNvPr id="142" name="Google Shape;142;p27"/>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7"/>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27"/>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5" name="Google Shape;145;p27"/>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46" name="Google Shape;146;p27"/>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2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8" name="Shape 148"/>
        <p:cNvGrpSpPr/>
        <p:nvPr/>
      </p:nvGrpSpPr>
      <p:grpSpPr>
        <a:xfrm>
          <a:off x="0" y="0"/>
          <a:ext cx="0" cy="0"/>
          <a:chOff x="0" y="0"/>
          <a:chExt cx="0" cy="0"/>
        </a:xfrm>
      </p:grpSpPr>
      <p:sp>
        <p:nvSpPr>
          <p:cNvPr id="149" name="Google Shape;149;p28"/>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0" name="Google Shape;150;p2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1" name="Shape 151"/>
        <p:cNvGrpSpPr/>
        <p:nvPr/>
      </p:nvGrpSpPr>
      <p:grpSpPr>
        <a:xfrm>
          <a:off x="0" y="0"/>
          <a:ext cx="0" cy="0"/>
          <a:chOff x="0" y="0"/>
          <a:chExt cx="0" cy="0"/>
        </a:xfrm>
      </p:grpSpPr>
      <p:sp>
        <p:nvSpPr>
          <p:cNvPr id="152" name="Google Shape;152;p2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3" name="Google Shape;153;p29"/>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54" name="Google Shape;154;p2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57" name="Google Shape;157;p30"/>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8" name="Google Shape;158;p30"/>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59" name="Google Shape;159;p3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62" name="Google Shape;162;p3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3" name="Shape 163"/>
        <p:cNvGrpSpPr/>
        <p:nvPr/>
      </p:nvGrpSpPr>
      <p:grpSpPr>
        <a:xfrm>
          <a:off x="0" y="0"/>
          <a:ext cx="0" cy="0"/>
          <a:chOff x="0" y="0"/>
          <a:chExt cx="0" cy="0"/>
        </a:xfrm>
      </p:grpSpPr>
      <p:sp>
        <p:nvSpPr>
          <p:cNvPr id="164" name="Google Shape;164;p32"/>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65" name="Google Shape;165;p32"/>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6" name="Google Shape;166;p3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67" name="Shape 167"/>
        <p:cNvGrpSpPr/>
        <p:nvPr/>
      </p:nvGrpSpPr>
      <p:grpSpPr>
        <a:xfrm>
          <a:off x="0" y="0"/>
          <a:ext cx="0" cy="0"/>
          <a:chOff x="0" y="0"/>
          <a:chExt cx="0" cy="0"/>
        </a:xfrm>
      </p:grpSpPr>
      <p:sp>
        <p:nvSpPr>
          <p:cNvPr id="168" name="Google Shape;168;p33"/>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69" name="Google Shape;169;p3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0" name="Shape 170"/>
        <p:cNvGrpSpPr/>
        <p:nvPr/>
      </p:nvGrpSpPr>
      <p:grpSpPr>
        <a:xfrm>
          <a:off x="0" y="0"/>
          <a:ext cx="0" cy="0"/>
          <a:chOff x="0" y="0"/>
          <a:chExt cx="0" cy="0"/>
        </a:xfrm>
      </p:grpSpPr>
      <p:sp>
        <p:nvSpPr>
          <p:cNvPr id="171" name="Google Shape;171;p34"/>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72" name="Google Shape;172;p34"/>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173" name="Google Shape;173;p34"/>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4" name="Google Shape;174;p34"/>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75" name="Google Shape;175;p34"/>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76" name="Google Shape;176;p3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7" name="Shape 177"/>
        <p:cNvGrpSpPr/>
        <p:nvPr/>
      </p:nvGrpSpPr>
      <p:grpSpPr>
        <a:xfrm>
          <a:off x="0" y="0"/>
          <a:ext cx="0" cy="0"/>
          <a:chOff x="0" y="0"/>
          <a:chExt cx="0" cy="0"/>
        </a:xfrm>
      </p:grpSpPr>
      <p:sp>
        <p:nvSpPr>
          <p:cNvPr id="178" name="Google Shape;178;p35"/>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79" name="Google Shape;179;p3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80" name="Shape 180"/>
        <p:cNvGrpSpPr/>
        <p:nvPr/>
      </p:nvGrpSpPr>
      <p:grpSpPr>
        <a:xfrm>
          <a:off x="0" y="0"/>
          <a:ext cx="0" cy="0"/>
          <a:chOff x="0" y="0"/>
          <a:chExt cx="0" cy="0"/>
        </a:xfrm>
      </p:grpSpPr>
      <p:sp>
        <p:nvSpPr>
          <p:cNvPr id="181" name="Google Shape;181;p36"/>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2" name="Google Shape;182;p36"/>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83" name="Google Shape;183;p3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3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dk1"/>
              </a:buClr>
              <a:buSzPts val="2100"/>
              <a:buNone/>
              <a:defRPr sz="2100">
                <a:solidFill>
                  <a:schemeClr val="dk1"/>
                </a:solidFill>
              </a:defRPr>
            </a:lvl1pPr>
            <a:lvl2pPr lvl="1" rtl="0" algn="ctr">
              <a:lnSpc>
                <a:spcPct val="100000"/>
              </a:lnSpc>
              <a:spcBef>
                <a:spcPts val="0"/>
              </a:spcBef>
              <a:spcAft>
                <a:spcPts val="0"/>
              </a:spcAft>
              <a:buClr>
                <a:schemeClr val="dk1"/>
              </a:buClr>
              <a:buSzPts val="2100"/>
              <a:buNone/>
              <a:defRPr sz="2100">
                <a:solidFill>
                  <a:schemeClr val="dk1"/>
                </a:solidFill>
              </a:defRPr>
            </a:lvl2pPr>
            <a:lvl3pPr lvl="2" rtl="0" algn="ctr">
              <a:lnSpc>
                <a:spcPct val="100000"/>
              </a:lnSpc>
              <a:spcBef>
                <a:spcPts val="0"/>
              </a:spcBef>
              <a:spcAft>
                <a:spcPts val="0"/>
              </a:spcAft>
              <a:buClr>
                <a:schemeClr val="dk1"/>
              </a:buClr>
              <a:buSzPts val="2100"/>
              <a:buNone/>
              <a:defRPr sz="2100">
                <a:solidFill>
                  <a:schemeClr val="dk1"/>
                </a:solidFill>
              </a:defRPr>
            </a:lvl3pPr>
            <a:lvl4pPr lvl="3" rtl="0" algn="ctr">
              <a:lnSpc>
                <a:spcPct val="100000"/>
              </a:lnSpc>
              <a:spcBef>
                <a:spcPts val="0"/>
              </a:spcBef>
              <a:spcAft>
                <a:spcPts val="0"/>
              </a:spcAft>
              <a:buClr>
                <a:schemeClr val="dk1"/>
              </a:buClr>
              <a:buSzPts val="2100"/>
              <a:buNone/>
              <a:defRPr sz="2100">
                <a:solidFill>
                  <a:schemeClr val="dk1"/>
                </a:solidFill>
              </a:defRPr>
            </a:lvl4pPr>
            <a:lvl5pPr lvl="4" rtl="0" algn="ctr">
              <a:lnSpc>
                <a:spcPct val="100000"/>
              </a:lnSpc>
              <a:spcBef>
                <a:spcPts val="0"/>
              </a:spcBef>
              <a:spcAft>
                <a:spcPts val="0"/>
              </a:spcAft>
              <a:buClr>
                <a:schemeClr val="dk1"/>
              </a:buClr>
              <a:buSzPts val="2100"/>
              <a:buNone/>
              <a:defRPr sz="2100">
                <a:solidFill>
                  <a:schemeClr val="dk1"/>
                </a:solidFill>
              </a:defRPr>
            </a:lvl5pPr>
            <a:lvl6pPr lvl="5" rtl="0" algn="ctr">
              <a:lnSpc>
                <a:spcPct val="100000"/>
              </a:lnSpc>
              <a:spcBef>
                <a:spcPts val="0"/>
              </a:spcBef>
              <a:spcAft>
                <a:spcPts val="0"/>
              </a:spcAft>
              <a:buClr>
                <a:schemeClr val="dk1"/>
              </a:buClr>
              <a:buSzPts val="2100"/>
              <a:buNone/>
              <a:defRPr sz="2100">
                <a:solidFill>
                  <a:schemeClr val="dk1"/>
                </a:solidFill>
              </a:defRPr>
            </a:lvl6pPr>
            <a:lvl7pPr lvl="6" rtl="0" algn="ctr">
              <a:lnSpc>
                <a:spcPct val="100000"/>
              </a:lnSpc>
              <a:spcBef>
                <a:spcPts val="0"/>
              </a:spcBef>
              <a:spcAft>
                <a:spcPts val="0"/>
              </a:spcAft>
              <a:buClr>
                <a:schemeClr val="dk1"/>
              </a:buClr>
              <a:buSzPts val="2100"/>
              <a:buNone/>
              <a:defRPr sz="2100">
                <a:solidFill>
                  <a:schemeClr val="dk1"/>
                </a:solidFill>
              </a:defRPr>
            </a:lvl7pPr>
            <a:lvl8pPr lvl="7" rtl="0" algn="ctr">
              <a:lnSpc>
                <a:spcPct val="100000"/>
              </a:lnSpc>
              <a:spcBef>
                <a:spcPts val="0"/>
              </a:spcBef>
              <a:spcAft>
                <a:spcPts val="0"/>
              </a:spcAft>
              <a:buClr>
                <a:schemeClr val="dk1"/>
              </a:buClr>
              <a:buSzPts val="2100"/>
              <a:buNone/>
              <a:defRPr sz="2100">
                <a:solidFill>
                  <a:schemeClr val="dk1"/>
                </a:solidFill>
              </a:defRPr>
            </a:lvl8pPr>
            <a:lvl9pPr lvl="8" rtl="0"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4.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rt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rtl="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rtl="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accent3"/>
                </a:solidFill>
                <a:latin typeface="Average"/>
                <a:ea typeface="Average"/>
                <a:cs typeface="Average"/>
                <a:sym typeface="Average"/>
              </a:defRPr>
            </a:lvl1pPr>
            <a:lvl2pPr lvl="1" rtl="0" algn="r">
              <a:buNone/>
              <a:defRPr sz="1000">
                <a:solidFill>
                  <a:schemeClr val="accent3"/>
                </a:solidFill>
                <a:latin typeface="Average"/>
                <a:ea typeface="Average"/>
                <a:cs typeface="Average"/>
                <a:sym typeface="Average"/>
              </a:defRPr>
            </a:lvl2pPr>
            <a:lvl3pPr lvl="2" rtl="0" algn="r">
              <a:buNone/>
              <a:defRPr sz="1000">
                <a:solidFill>
                  <a:schemeClr val="accent3"/>
                </a:solidFill>
                <a:latin typeface="Average"/>
                <a:ea typeface="Average"/>
                <a:cs typeface="Average"/>
                <a:sym typeface="Average"/>
              </a:defRPr>
            </a:lvl3pPr>
            <a:lvl4pPr lvl="3" rtl="0" algn="r">
              <a:buNone/>
              <a:defRPr sz="1000">
                <a:solidFill>
                  <a:schemeClr val="accent3"/>
                </a:solidFill>
                <a:latin typeface="Average"/>
                <a:ea typeface="Average"/>
                <a:cs typeface="Average"/>
                <a:sym typeface="Average"/>
              </a:defRPr>
            </a:lvl4pPr>
            <a:lvl5pPr lvl="4" rtl="0" algn="r">
              <a:buNone/>
              <a:defRPr sz="1000">
                <a:solidFill>
                  <a:schemeClr val="accent3"/>
                </a:solidFill>
                <a:latin typeface="Average"/>
                <a:ea typeface="Average"/>
                <a:cs typeface="Average"/>
                <a:sym typeface="Average"/>
              </a:defRPr>
            </a:lvl5pPr>
            <a:lvl6pPr lvl="5" rtl="0" algn="r">
              <a:buNone/>
              <a:defRPr sz="1000">
                <a:solidFill>
                  <a:schemeClr val="accent3"/>
                </a:solidFill>
                <a:latin typeface="Average"/>
                <a:ea typeface="Average"/>
                <a:cs typeface="Average"/>
                <a:sym typeface="Average"/>
              </a:defRPr>
            </a:lvl6pPr>
            <a:lvl7pPr lvl="6" rtl="0" algn="r">
              <a:buNone/>
              <a:defRPr sz="1000">
                <a:solidFill>
                  <a:schemeClr val="accent3"/>
                </a:solidFill>
                <a:latin typeface="Average"/>
                <a:ea typeface="Average"/>
                <a:cs typeface="Average"/>
                <a:sym typeface="Average"/>
              </a:defRPr>
            </a:lvl7pPr>
            <a:lvl8pPr lvl="7" rtl="0" algn="r">
              <a:buNone/>
              <a:defRPr sz="1000">
                <a:solidFill>
                  <a:schemeClr val="accent3"/>
                </a:solidFill>
                <a:latin typeface="Average"/>
                <a:ea typeface="Average"/>
                <a:cs typeface="Average"/>
                <a:sym typeface="Average"/>
              </a:defRPr>
            </a:lvl8pPr>
            <a:lvl9pPr lvl="8" rtl="0"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63" name="Google Shape;63;p14"/>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64" name="Google Shape;64;p1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5" name="Google Shape;65;p1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6" name="Google Shape;66;p1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136" name="Shape 136"/>
        <p:cNvGrpSpPr/>
        <p:nvPr/>
      </p:nvGrpSpPr>
      <p:grpSpPr>
        <a:xfrm>
          <a:off x="0" y="0"/>
          <a:ext cx="0" cy="0"/>
          <a:chOff x="0" y="0"/>
          <a:chExt cx="0" cy="0"/>
        </a:xfrm>
      </p:grpSpPr>
      <p:sp>
        <p:nvSpPr>
          <p:cNvPr id="137" name="Google Shape;137;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138" name="Google Shape;138;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139" name="Google Shape;139;p26"/>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 Id="rId3"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9.xml"/><Relationship Id="rId3"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0.jpg"/><Relationship Id="rId5" Type="http://schemas.openxmlformats.org/officeDocument/2006/relationships/image" Target="../media/image3.png"/><Relationship Id="rId6"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3.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6.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7.png"/><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1" Type="http://schemas.openxmlformats.org/officeDocument/2006/relationships/image" Target="../media/image25.png"/><Relationship Id="rId10" Type="http://schemas.openxmlformats.org/officeDocument/2006/relationships/image" Target="../media/image24.png"/><Relationship Id="rId13" Type="http://schemas.openxmlformats.org/officeDocument/2006/relationships/image" Target="../media/image27.jpg"/><Relationship Id="rId12" Type="http://schemas.openxmlformats.org/officeDocument/2006/relationships/image" Target="../media/image20.png"/><Relationship Id="rId1" Type="http://schemas.openxmlformats.org/officeDocument/2006/relationships/slideLayout" Target="../slideLayouts/slideLayout5.xml"/><Relationship Id="rId2" Type="http://schemas.openxmlformats.org/officeDocument/2006/relationships/notesSlide" Target="../notesSlides/notesSlide34.xml"/><Relationship Id="rId3" Type="http://schemas.openxmlformats.org/officeDocument/2006/relationships/image" Target="../media/image34.jpg"/><Relationship Id="rId4" Type="http://schemas.openxmlformats.org/officeDocument/2006/relationships/image" Target="../media/image41.jpg"/><Relationship Id="rId9" Type="http://schemas.openxmlformats.org/officeDocument/2006/relationships/image" Target="../media/image21.png"/><Relationship Id="rId15" Type="http://schemas.openxmlformats.org/officeDocument/2006/relationships/image" Target="../media/image29.jpg"/><Relationship Id="rId14" Type="http://schemas.openxmlformats.org/officeDocument/2006/relationships/image" Target="../media/image36.jpg"/><Relationship Id="rId17" Type="http://schemas.openxmlformats.org/officeDocument/2006/relationships/image" Target="../media/image43.jpg"/><Relationship Id="rId16" Type="http://schemas.openxmlformats.org/officeDocument/2006/relationships/image" Target="../media/image32.jpg"/><Relationship Id="rId5" Type="http://schemas.openxmlformats.org/officeDocument/2006/relationships/image" Target="../media/image30.jpg"/><Relationship Id="rId19" Type="http://schemas.openxmlformats.org/officeDocument/2006/relationships/image" Target="../media/image23.png"/><Relationship Id="rId6" Type="http://schemas.openxmlformats.org/officeDocument/2006/relationships/image" Target="../media/image28.jpg"/><Relationship Id="rId18" Type="http://schemas.openxmlformats.org/officeDocument/2006/relationships/image" Target="../media/image35.jpg"/><Relationship Id="rId7" Type="http://schemas.openxmlformats.org/officeDocument/2006/relationships/image" Target="../media/image33.jpg"/><Relationship Id="rId8" Type="http://schemas.openxmlformats.org/officeDocument/2006/relationships/image" Target="../media/image22.png"/></Relationships>
</file>

<file path=ppt/slides/_rels/slide35.xml.rels><?xml version="1.0" encoding="UTF-8" standalone="yes"?><Relationships xmlns="http://schemas.openxmlformats.org/package/2006/relationships"><Relationship Id="rId11" Type="http://schemas.openxmlformats.org/officeDocument/2006/relationships/image" Target="../media/image25.png"/><Relationship Id="rId10" Type="http://schemas.openxmlformats.org/officeDocument/2006/relationships/image" Target="../media/image24.png"/><Relationship Id="rId13" Type="http://schemas.openxmlformats.org/officeDocument/2006/relationships/image" Target="../media/image27.jpg"/><Relationship Id="rId12" Type="http://schemas.openxmlformats.org/officeDocument/2006/relationships/image" Target="../media/image20.png"/><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34.jpg"/><Relationship Id="rId4" Type="http://schemas.openxmlformats.org/officeDocument/2006/relationships/image" Target="../media/image41.jpg"/><Relationship Id="rId9" Type="http://schemas.openxmlformats.org/officeDocument/2006/relationships/image" Target="../media/image21.png"/><Relationship Id="rId15" Type="http://schemas.openxmlformats.org/officeDocument/2006/relationships/image" Target="../media/image29.jpg"/><Relationship Id="rId14" Type="http://schemas.openxmlformats.org/officeDocument/2006/relationships/image" Target="../media/image36.jpg"/><Relationship Id="rId17" Type="http://schemas.openxmlformats.org/officeDocument/2006/relationships/image" Target="../media/image43.jpg"/><Relationship Id="rId16" Type="http://schemas.openxmlformats.org/officeDocument/2006/relationships/image" Target="../media/image32.jpg"/><Relationship Id="rId5" Type="http://schemas.openxmlformats.org/officeDocument/2006/relationships/image" Target="../media/image30.jpg"/><Relationship Id="rId19" Type="http://schemas.openxmlformats.org/officeDocument/2006/relationships/image" Target="../media/image23.png"/><Relationship Id="rId6" Type="http://schemas.openxmlformats.org/officeDocument/2006/relationships/image" Target="../media/image28.jpg"/><Relationship Id="rId18" Type="http://schemas.openxmlformats.org/officeDocument/2006/relationships/image" Target="../media/image35.jpg"/><Relationship Id="rId7" Type="http://schemas.openxmlformats.org/officeDocument/2006/relationships/image" Target="../media/image33.jpg"/><Relationship Id="rId8"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37.jpg"/><Relationship Id="rId4" Type="http://schemas.openxmlformats.org/officeDocument/2006/relationships/image" Target="../media/image40.jpg"/><Relationship Id="rId5" Type="http://schemas.openxmlformats.org/officeDocument/2006/relationships/image" Target="../media/image45.png"/><Relationship Id="rId6" Type="http://schemas.openxmlformats.org/officeDocument/2006/relationships/image" Target="../media/image44.jpg"/><Relationship Id="rId7" Type="http://schemas.openxmlformats.org/officeDocument/2006/relationships/image" Target="../media/image38.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4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1.xml"/><Relationship Id="rId3" Type="http://schemas.openxmlformats.org/officeDocument/2006/relationships/image" Target="../media/image39.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ribatchok/" TargetMode="External"/><Relationship Id="rId4" Type="http://schemas.openxmlformats.org/officeDocument/2006/relationships/image" Target="../media/image15.jpg"/><Relationship Id="rId5"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id="190" name="Google Shape;190;p38" title="IMG-7097.JPG"/>
          <p:cNvPicPr preferRelativeResize="0"/>
          <p:nvPr/>
        </p:nvPicPr>
        <p:blipFill>
          <a:blip r:embed="rId3">
            <a:alphaModFix/>
          </a:blip>
          <a:stretch>
            <a:fillRect/>
          </a:stretch>
        </p:blipFill>
        <p:spPr>
          <a:xfrm>
            <a:off x="0" y="0"/>
            <a:ext cx="9189852" cy="6858025"/>
          </a:xfrm>
          <a:prstGeom prst="rect">
            <a:avLst/>
          </a:prstGeom>
          <a:noFill/>
          <a:ln>
            <a:noFill/>
          </a:ln>
        </p:spPr>
      </p:pic>
      <p:sp>
        <p:nvSpPr>
          <p:cNvPr id="191" name="Google Shape;191;p38"/>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192" name="Google Shape;192;p38"/>
          <p:cNvSpPr txBox="1"/>
          <p:nvPr/>
        </p:nvSpPr>
        <p:spPr>
          <a:xfrm>
            <a:off x="500" y="6226825"/>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193" name="Google Shape;193;p38"/>
          <p:cNvSpPr txBox="1"/>
          <p:nvPr/>
        </p:nvSpPr>
        <p:spPr>
          <a:xfrm>
            <a:off x="4472250" y="762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194" name="Google Shape;194;p38"/>
          <p:cNvSpPr/>
          <p:nvPr/>
        </p:nvSpPr>
        <p:spPr>
          <a:xfrm>
            <a:off x="2640452" y="51732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95" name="Google Shape;195;p38"/>
          <p:cNvSpPr txBox="1"/>
          <p:nvPr/>
        </p:nvSpPr>
        <p:spPr>
          <a:xfrm>
            <a:off x="5763325" y="252583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latin typeface="Average"/>
                <a:ea typeface="Average"/>
                <a:cs typeface="Average"/>
                <a:sym typeface="Average"/>
              </a:rPr>
              <a:t>Palette</a:t>
            </a:r>
            <a:endParaRPr b="1" sz="3000">
              <a:latin typeface="Average"/>
              <a:ea typeface="Average"/>
              <a:cs typeface="Average"/>
              <a:sym typeface="Average"/>
            </a:endParaRPr>
          </a:p>
        </p:txBody>
      </p:sp>
      <p:sp>
        <p:nvSpPr>
          <p:cNvPr id="196" name="Google Shape;196;p38"/>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US" sz="7200">
                <a:solidFill>
                  <a:srgbClr val="00FF00"/>
                </a:solidFill>
                <a:latin typeface="Oswald"/>
                <a:ea typeface="Oswald"/>
                <a:cs typeface="Oswald"/>
                <a:sym typeface="Oswald"/>
              </a:rPr>
              <a:t>📵</a:t>
            </a:r>
            <a:endParaRPr sz="7200"/>
          </a:p>
        </p:txBody>
      </p:sp>
      <p:sp>
        <p:nvSpPr>
          <p:cNvPr id="197" name="Google Shape;197;p38"/>
          <p:cNvSpPr txBox="1"/>
          <p:nvPr/>
        </p:nvSpPr>
        <p:spPr>
          <a:xfrm>
            <a:off x="114300" y="1149125"/>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198" name="Google Shape;198;p38"/>
          <p:cNvSpPr txBox="1"/>
          <p:nvPr/>
        </p:nvSpPr>
        <p:spPr>
          <a:xfrm>
            <a:off x="4497175" y="3365700"/>
            <a:ext cx="3967800" cy="110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000">
                <a:latin typeface="Oswald"/>
                <a:ea typeface="Oswald"/>
                <a:cs typeface="Oswald"/>
                <a:sym typeface="Oswald"/>
              </a:rPr>
              <a:t>Start by wetting your </a:t>
            </a:r>
            <a:endParaRPr sz="3000">
              <a:latin typeface="Oswald"/>
              <a:ea typeface="Oswald"/>
              <a:cs typeface="Oswald"/>
              <a:sym typeface="Oswald"/>
            </a:endParaRPr>
          </a:p>
          <a:p>
            <a:pPr indent="0" lvl="0" marL="0" rtl="0" algn="ctr">
              <a:spcBef>
                <a:spcPts val="0"/>
              </a:spcBef>
              <a:spcAft>
                <a:spcPts val="0"/>
              </a:spcAft>
              <a:buNone/>
            </a:pPr>
            <a:r>
              <a:rPr lang="en-US" sz="3000">
                <a:solidFill>
                  <a:srgbClr val="00FFFF"/>
                </a:solidFill>
                <a:latin typeface="Oswald"/>
                <a:ea typeface="Oswald"/>
                <a:cs typeface="Oswald"/>
                <a:sym typeface="Oswald"/>
              </a:rPr>
              <a:t>cyan</a:t>
            </a:r>
            <a:r>
              <a:rPr lang="en-US" sz="3000">
                <a:solidFill>
                  <a:srgbClr val="FFFFFF"/>
                </a:solidFill>
                <a:latin typeface="Oswald"/>
                <a:ea typeface="Oswald"/>
                <a:cs typeface="Oswald"/>
                <a:sym typeface="Oswald"/>
              </a:rPr>
              <a:t>, </a:t>
            </a:r>
            <a:r>
              <a:rPr lang="en-US" sz="3000">
                <a:solidFill>
                  <a:srgbClr val="FFFF00"/>
                </a:solidFill>
                <a:latin typeface="Oswald"/>
                <a:ea typeface="Oswald"/>
                <a:cs typeface="Oswald"/>
                <a:sym typeface="Oswald"/>
              </a:rPr>
              <a:t>yellow</a:t>
            </a:r>
            <a:r>
              <a:rPr lang="en-US" sz="3000">
                <a:latin typeface="Oswald"/>
                <a:ea typeface="Oswald"/>
                <a:cs typeface="Oswald"/>
                <a:sym typeface="Oswald"/>
              </a:rPr>
              <a:t>, and</a:t>
            </a:r>
            <a:r>
              <a:rPr lang="en-US" sz="3000">
                <a:solidFill>
                  <a:srgbClr val="FFFFFF"/>
                </a:solidFill>
                <a:latin typeface="Oswald"/>
                <a:ea typeface="Oswald"/>
                <a:cs typeface="Oswald"/>
                <a:sym typeface="Oswald"/>
              </a:rPr>
              <a:t> </a:t>
            </a:r>
            <a:r>
              <a:rPr lang="en-US"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199" name="Google Shape;199;p38"/>
          <p:cNvSpPr txBox="1"/>
          <p:nvPr/>
        </p:nvSpPr>
        <p:spPr>
          <a:xfrm>
            <a:off x="4915675" y="517577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000">
                <a:solidFill>
                  <a:srgbClr val="FFFFFF"/>
                </a:solidFill>
                <a:latin typeface="Average"/>
                <a:ea typeface="Average"/>
                <a:cs typeface="Average"/>
                <a:sym typeface="Average"/>
              </a:rPr>
              <a:t>Scrap of 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graphicFrame>
        <p:nvGraphicFramePr>
          <p:cNvPr id="256" name="Google Shape;256;p47"/>
          <p:cNvGraphicFramePr/>
          <p:nvPr/>
        </p:nvGraphicFramePr>
        <p:xfrm>
          <a:off x="749600" y="62350"/>
          <a:ext cx="3000000" cy="3000000"/>
        </p:xfrm>
        <a:graphic>
          <a:graphicData uri="http://schemas.openxmlformats.org/drawingml/2006/table">
            <a:tbl>
              <a:tblPr>
                <a:noFill/>
                <a:tableStyleId>{FDA84055-5363-412F-862F-168E8E875D57}</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US"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r>
              <a:tr h="107085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US"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Start the </a:t>
                      </a:r>
                      <a:br>
                        <a:rPr lang="en-US" sz="2000">
                          <a:solidFill>
                            <a:srgbClr val="6AA84F"/>
                          </a:solidFill>
                          <a:latin typeface="Oswald"/>
                          <a:ea typeface="Oswald"/>
                          <a:cs typeface="Oswald"/>
                          <a:sym typeface="Oswald"/>
                        </a:rPr>
                      </a:br>
                      <a:r>
                        <a:rPr lang="en-US" sz="2000">
                          <a:solidFill>
                            <a:srgbClr val="6AA84F"/>
                          </a:solidFill>
                          <a:latin typeface="Oswald"/>
                          <a:ea typeface="Oswald"/>
                          <a:cs typeface="Oswald"/>
                          <a:sym typeface="Oswald"/>
                        </a:rPr>
                        <a:t>good copy</a:t>
                      </a:r>
                      <a:br>
                        <a:rPr lang="en-US" sz="2000">
                          <a:solidFill>
                            <a:srgbClr val="6AA84F"/>
                          </a:solidFill>
                          <a:latin typeface="Oswald"/>
                          <a:ea typeface="Oswald"/>
                          <a:cs typeface="Oswald"/>
                          <a:sym typeface="Oswald"/>
                        </a:rPr>
                      </a:br>
                      <a:r>
                        <a:rPr lang="en-US"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US"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US"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US" sz="1800">
                          <a:solidFill>
                            <a:srgbClr val="B7B7B7"/>
                          </a:solidFill>
                          <a:latin typeface="Oswald"/>
                          <a:ea typeface="Oswald"/>
                          <a:cs typeface="Oswald"/>
                          <a:sym typeface="Oswald"/>
                        </a:rPr>
                        <a:t>PD day / </a:t>
                      </a:r>
                      <a:br>
                        <a:rPr lang="en-US" sz="1800">
                          <a:solidFill>
                            <a:srgbClr val="B7B7B7"/>
                          </a:solidFill>
                          <a:latin typeface="Oswald"/>
                          <a:ea typeface="Oswald"/>
                          <a:cs typeface="Oswald"/>
                          <a:sym typeface="Oswald"/>
                        </a:rPr>
                      </a:br>
                      <a:r>
                        <a:rPr lang="en-US"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graphicFrame>
        <p:nvGraphicFramePr>
          <p:cNvPr id="261" name="Google Shape;261;p48"/>
          <p:cNvGraphicFramePr/>
          <p:nvPr/>
        </p:nvGraphicFramePr>
        <p:xfrm>
          <a:off x="0" y="0"/>
          <a:ext cx="3000000" cy="3000000"/>
        </p:xfrm>
        <a:graphic>
          <a:graphicData uri="http://schemas.openxmlformats.org/drawingml/2006/table">
            <a:tbl>
              <a:tblPr>
                <a:noFill/>
                <a:tableStyleId>{44E8137F-4147-4CD1-9E1B-31A65237AFA5}</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US"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US">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US">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US"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US"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US"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descr="All text" id="266" name="Google Shape;266;p49"/>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US"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600">
                <a:solidFill>
                  <a:srgbClr val="FFFFFF"/>
                </a:solidFill>
                <a:latin typeface="Open Sans"/>
                <a:ea typeface="Open Sans"/>
                <a:cs typeface="Open Sans"/>
                <a:sym typeface="Open Sans"/>
              </a:rPr>
              <a:t>Quality of observation: </a:t>
            </a:r>
            <a:r>
              <a:rPr lang="en-US" sz="1600">
                <a:solidFill>
                  <a:srgbClr val="D9D9D9"/>
                </a:solidFill>
                <a:latin typeface="Open Sans"/>
                <a:ea typeface="Open Sans"/>
                <a:cs typeface="Open Sans"/>
                <a:sym typeface="Open Sans"/>
              </a:rPr>
              <a:t>Careful detail, proportion, and shading with the goal of </a:t>
            </a:r>
            <a:r>
              <a:rPr b="1" lang="en-US"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500">
                <a:solidFill>
                  <a:srgbClr val="FFFFFF"/>
                </a:solidFill>
                <a:latin typeface="Open Sans"/>
                <a:ea typeface="Open Sans"/>
                <a:cs typeface="Open Sans"/>
                <a:sym typeface="Open Sans"/>
              </a:rPr>
              <a:t>Quality of painting technique: </a:t>
            </a:r>
            <a:r>
              <a:rPr lang="en-US" sz="1500">
                <a:solidFill>
                  <a:srgbClr val="D9D9D9"/>
                </a:solidFill>
                <a:latin typeface="Open Sans"/>
                <a:ea typeface="Open Sans"/>
                <a:cs typeface="Open Sans"/>
                <a:sym typeface="Open Sans"/>
              </a:rPr>
              <a:t>Excellent </a:t>
            </a:r>
            <a:r>
              <a:rPr b="1" lang="en-US" sz="1500">
                <a:solidFill>
                  <a:srgbClr val="00FF00"/>
                </a:solidFill>
                <a:latin typeface="Open Sans"/>
                <a:ea typeface="Open Sans"/>
                <a:cs typeface="Open Sans"/>
                <a:sym typeface="Open Sans"/>
              </a:rPr>
              <a:t>colour mixing</a:t>
            </a:r>
            <a:r>
              <a:rPr lang="en-US" sz="1500">
                <a:solidFill>
                  <a:srgbClr val="D9D9D9"/>
                </a:solidFill>
                <a:latin typeface="Open Sans"/>
                <a:ea typeface="Open Sans"/>
                <a:cs typeface="Open Sans"/>
                <a:sym typeface="Open Sans"/>
              </a:rPr>
              <a:t>, blending, </a:t>
            </a:r>
            <a:r>
              <a:rPr b="1" lang="en-US" sz="1500">
                <a:solidFill>
                  <a:srgbClr val="00FF00"/>
                </a:solidFill>
                <a:latin typeface="Open Sans"/>
                <a:ea typeface="Open Sans"/>
                <a:cs typeface="Open Sans"/>
                <a:sym typeface="Open Sans"/>
              </a:rPr>
              <a:t>brushwork</a:t>
            </a:r>
            <a:r>
              <a:rPr lang="en-US" sz="1500">
                <a:solidFill>
                  <a:srgbClr val="D9D9D9"/>
                </a:solidFill>
                <a:latin typeface="Open Sans"/>
                <a:ea typeface="Open Sans"/>
                <a:cs typeface="Open Sans"/>
                <a:sym typeface="Open Sans"/>
              </a:rPr>
              <a:t>, and </a:t>
            </a:r>
            <a:r>
              <a:rPr b="1" lang="en-US" sz="1500">
                <a:solidFill>
                  <a:srgbClr val="00FF00"/>
                </a:solidFill>
                <a:latin typeface="Open Sans"/>
                <a:ea typeface="Open Sans"/>
                <a:cs typeface="Open Sans"/>
                <a:sym typeface="Open Sans"/>
              </a:rPr>
              <a:t>texture</a:t>
            </a:r>
            <a:r>
              <a:rPr lang="en-US"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US" sz="1450">
                <a:solidFill>
                  <a:srgbClr val="FFFFFF"/>
                </a:solidFill>
                <a:latin typeface="Open Sans"/>
                <a:ea typeface="Open Sans"/>
                <a:cs typeface="Open Sans"/>
                <a:sym typeface="Open Sans"/>
              </a:rPr>
              <a:t>Composition: </a:t>
            </a:r>
            <a:r>
              <a:rPr lang="en-US" sz="1450">
                <a:solidFill>
                  <a:srgbClr val="D9D9D9"/>
                </a:solidFill>
                <a:latin typeface="Open Sans"/>
                <a:ea typeface="Open Sans"/>
                <a:cs typeface="Open Sans"/>
                <a:sym typeface="Open Sans"/>
              </a:rPr>
              <a:t>Creating a full, well-balanced, non-central composition with a</a:t>
            </a:r>
            <a:r>
              <a:rPr b="1" lang="en-US"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267" name="Google Shape;267;p49"/>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268" name="Google Shape;268;p49"/>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269" name="Google Shape;269;p49"/>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270" name="Google Shape;270;p49"/>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271" name="Google Shape;271;p49"/>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272" name="Google Shape;272;p49"/>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273" name="Google Shape;273;p49"/>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US">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274" name="Google Shape;274;p49"/>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275" name="Google Shape;275;p49"/>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US">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descr="Translations" id="280" name="Google Shape;280;p50"/>
          <p:cNvSpPr txBox="1"/>
          <p:nvPr/>
        </p:nvSpPr>
        <p:spPr>
          <a:xfrm>
            <a:off x="4571925"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50">
                <a:solidFill>
                  <a:srgbClr val="AAAAAA"/>
                </a:solidFill>
                <a:latin typeface="Average"/>
                <a:ea typeface="Average"/>
                <a:cs typeface="Average"/>
                <a:sym typeface="Average"/>
              </a:rPr>
              <a:t>በእያንዳንዱ ክፍል መጨረሻ ላይ የስራ ቦታዎ ንጹህ መሆን አለመሆኑን እቀዳለሁ።</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في نهاية كل فصل، سأقوم أيضًا بتسجيل ما إذا كانت مساحة العمل الخاصة بك نظيفة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classe, també anotaré si el vostre espai de treball està net.</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每节课结束时，我还会记录你的工作空间是否干净</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US" sz="1250">
                <a:solidFill>
                  <a:srgbClr val="AAAAAA"/>
                </a:solidFill>
                <a:latin typeface="Average"/>
                <a:ea typeface="Average"/>
                <a:cs typeface="Average"/>
                <a:sym typeface="Average"/>
              </a:rPr>
              <a:t>در پایان هر کلاس، من همچنین ثبت خواهم کرد که آیا فضای کاری شما تمیز است یا خیر.</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प्रत्येक कक्षा के अंत में, मैं यह भी रिकॉर्ड करूंगी कि आपका कार्यस्थल साफ़ है या नहीं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各クラスの最後に、作業スペースが清潔かどうかも記録します。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각 수업이 끝나면 작업 공간이 깨끗한지 여부도 기록합니다.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Di dawiya her dersê de, ez ê tomar bikim ka cîhê karê we paqij e an na.</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No final de cada aula, também registrarei se seu espaço de trabalho está limpo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ਹਰੇਕ ਕਲਾਸ ਦੇ ਅੰਤ ਵਿੱਚ, ਮੈਂ ਇਹ ਵੀ ਰਿਕਾਰਡ ਕਰਾਂਗਾ ਕਿ ਤੁਹਾਡਾ ਕੰਮ ਕਰਨ ਵਾਲਾ ਸਥਾਨ ਸਾਫ਼ ਹੈ ਜਾਂ ਨਹੀਂ।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конце каждого занятия я также буду отмечать чистоту вашего рабочего места.</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Dhammaadka fasal kasta, waxaan sidoo kale duubi doonaa in goobtaada shaqadu nadiif tahay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Al final de cada clase, también registraré si su espacio de trabajo está limpio.</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Mwishoni mwa kila darasa, nitakuwa pia nikirekodi ikiwa nafasi yako ya kazi ni safi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Sa pagtatapos ng bawat klase, ire-record ko rin kung malinis ang iyong workspace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Her dersin sonunda çalışma alanınızın temiz olup olmadığını da kaydedeceğim</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В кінці кожного заняття я також записуватиму, чи чисте ваше робоче місце.</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US" sz="1250">
                <a:solidFill>
                  <a:srgbClr val="AAAAAA"/>
                </a:solidFill>
                <a:latin typeface="Average"/>
                <a:ea typeface="Average"/>
                <a:cs typeface="Average"/>
                <a:sym typeface="Average"/>
              </a:rPr>
              <a:t>Vào cuối mỗi buổi học, tôi cũng sẽ ghi lại xem không gian làm việc của bạn có sạch sẽ không.</a:t>
            </a:r>
            <a:endParaRPr sz="1250">
              <a:solidFill>
                <a:srgbClr val="FFFFFF"/>
              </a:solidFill>
              <a:latin typeface="Oswald"/>
              <a:ea typeface="Oswald"/>
              <a:cs typeface="Oswald"/>
              <a:sym typeface="Oswald"/>
            </a:endParaRPr>
          </a:p>
        </p:txBody>
      </p:sp>
      <p:sp>
        <p:nvSpPr>
          <p:cNvPr id="281" name="Google Shape;281;p50"/>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500">
                <a:solidFill>
                  <a:srgbClr val="FFFFFF"/>
                </a:solidFill>
                <a:latin typeface="Oswald"/>
                <a:ea typeface="Oswald"/>
                <a:cs typeface="Oswald"/>
                <a:sym typeface="Oswald"/>
              </a:rPr>
              <a:t>At the end of each class, I will be recording whether your </a:t>
            </a:r>
            <a:r>
              <a:rPr lang="en-US" sz="3500">
                <a:solidFill>
                  <a:srgbClr val="00FF00"/>
                </a:solidFill>
                <a:latin typeface="Oswald"/>
                <a:ea typeface="Oswald"/>
                <a:cs typeface="Oswald"/>
                <a:sym typeface="Oswald"/>
              </a:rPr>
              <a:t>workspace is clean</a:t>
            </a:r>
            <a:endParaRPr sz="3500">
              <a:solidFill>
                <a:srgbClr val="00FF00"/>
              </a:solidFill>
              <a:latin typeface="Oswald"/>
              <a:ea typeface="Oswald"/>
              <a:cs typeface="Oswald"/>
              <a:sym typeface="Oswald"/>
            </a:endParaRPr>
          </a:p>
          <a:p>
            <a:pPr indent="0" lvl="0" marL="0" rtl="0" algn="ctr">
              <a:spcBef>
                <a:spcPts val="0"/>
              </a:spcBef>
              <a:spcAft>
                <a:spcPts val="0"/>
              </a:spcAft>
              <a:buNone/>
            </a:pPr>
            <a:r>
              <a:rPr lang="en-US" sz="3500">
                <a:solidFill>
                  <a:srgbClr val="FFFFFF"/>
                </a:solidFill>
                <a:latin typeface="Oswald"/>
                <a:ea typeface="Oswald"/>
                <a:cs typeface="Oswald"/>
                <a:sym typeface="Oswald"/>
              </a:rPr>
              <a:t>🧹🧽🧼✨🛁🚿🧴</a:t>
            </a:r>
            <a:endParaRPr sz="3500">
              <a:solidFill>
                <a:srgbClr val="FFFFFF"/>
              </a:solidFill>
              <a:latin typeface="Oswald"/>
              <a:ea typeface="Oswald"/>
              <a:cs typeface="Oswald"/>
              <a:sym typeface="Oswald"/>
            </a:endParaRPr>
          </a:p>
          <a:p>
            <a:pPr indent="0" lvl="0" marL="0" rtl="0" algn="ctr">
              <a:spcBef>
                <a:spcPts val="0"/>
              </a:spcBef>
              <a:spcAft>
                <a:spcPts val="0"/>
              </a:spcAft>
              <a:buNone/>
            </a:pPr>
            <a:r>
              <a:t/>
            </a:r>
            <a:endParaRPr sz="2300">
              <a:solidFill>
                <a:srgbClr val="FFFFFF"/>
              </a:solidFill>
              <a:latin typeface="Oswald"/>
              <a:ea typeface="Oswald"/>
              <a:cs typeface="Oswald"/>
              <a:sym typeface="Oswald"/>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Good clean up habits are one of the things we are supposed to mark.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b="1" lang="en-US" sz="2300">
                <a:solidFill>
                  <a:srgbClr val="00FF00"/>
                </a:solidFill>
                <a:latin typeface="Average"/>
                <a:ea typeface="Average"/>
                <a:cs typeface="Average"/>
                <a:sym typeface="Average"/>
              </a:rPr>
              <a:t>Throw out </a:t>
            </a:r>
            <a:r>
              <a:rPr lang="en-US" sz="2300">
                <a:solidFill>
                  <a:srgbClr val="B7B7B7"/>
                </a:solidFill>
                <a:latin typeface="Average"/>
                <a:ea typeface="Average"/>
                <a:cs typeface="Average"/>
                <a:sym typeface="Average"/>
              </a:rPr>
              <a:t>paper towels.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marR="0" rtl="0" algn="ctr">
              <a:lnSpc>
                <a:spcPct val="100000"/>
              </a:lnSpc>
              <a:spcBef>
                <a:spcPts val="0"/>
              </a:spcBef>
              <a:spcAft>
                <a:spcPts val="0"/>
              </a:spcAft>
              <a:buNone/>
            </a:pPr>
            <a:r>
              <a:rPr b="1" lang="en-US" sz="2300">
                <a:solidFill>
                  <a:srgbClr val="00FF00"/>
                </a:solidFill>
                <a:latin typeface="Average"/>
                <a:ea typeface="Average"/>
                <a:cs typeface="Average"/>
                <a:sym typeface="Average"/>
              </a:rPr>
              <a:t>Empty </a:t>
            </a:r>
            <a:r>
              <a:rPr lang="en-US" sz="2300">
                <a:solidFill>
                  <a:srgbClr val="B7B7B7"/>
                </a:solidFill>
                <a:latin typeface="Average"/>
                <a:ea typeface="Average"/>
                <a:cs typeface="Average"/>
                <a:sym typeface="Average"/>
              </a:rPr>
              <a:t>your water containers and </a:t>
            </a:r>
            <a:r>
              <a:rPr b="1" lang="en-US" sz="2300">
                <a:solidFill>
                  <a:srgbClr val="00FF00"/>
                </a:solidFill>
                <a:latin typeface="Average"/>
                <a:ea typeface="Average"/>
                <a:cs typeface="Average"/>
                <a:sym typeface="Average"/>
              </a:rPr>
              <a:t>stack</a:t>
            </a:r>
            <a:r>
              <a:rPr lang="en-US" sz="2300">
                <a:solidFill>
                  <a:srgbClr val="B7B7B7"/>
                </a:solidFill>
                <a:latin typeface="Average"/>
                <a:ea typeface="Average"/>
                <a:cs typeface="Average"/>
                <a:sym typeface="Average"/>
              </a:rPr>
              <a:t> them next to the sink.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t/>
            </a:r>
            <a:endParaRPr sz="2300">
              <a:solidFill>
                <a:srgbClr val="B7B7B7"/>
              </a:solidFill>
              <a:latin typeface="Average"/>
              <a:ea typeface="Average"/>
              <a:cs typeface="Average"/>
              <a:sym typeface="Average"/>
            </a:endParaRPr>
          </a:p>
          <a:p>
            <a:pPr indent="0" lvl="0" marL="0" rtl="0" algn="ctr">
              <a:spcBef>
                <a:spcPts val="0"/>
              </a:spcBef>
              <a:spcAft>
                <a:spcPts val="0"/>
              </a:spcAft>
              <a:buNone/>
            </a:pPr>
            <a:r>
              <a:rPr lang="en-US" sz="2300">
                <a:solidFill>
                  <a:srgbClr val="B7B7B7"/>
                </a:solidFill>
                <a:latin typeface="Average"/>
                <a:ea typeface="Average"/>
                <a:cs typeface="Average"/>
                <a:sym typeface="Average"/>
              </a:rPr>
              <a:t>Put your painting materials away </a:t>
            </a:r>
            <a:r>
              <a:rPr b="1" lang="en-US" sz="2300">
                <a:solidFill>
                  <a:srgbClr val="00FF00"/>
                </a:solidFill>
                <a:latin typeface="Average"/>
                <a:ea typeface="Average"/>
                <a:cs typeface="Average"/>
                <a:sym typeface="Average"/>
              </a:rPr>
              <a:t>in the cubby</a:t>
            </a:r>
            <a:r>
              <a:rPr lang="en-US" sz="2300">
                <a:solidFill>
                  <a:srgbClr val="B7B7B7"/>
                </a:solidFill>
                <a:latin typeface="Average"/>
                <a:ea typeface="Average"/>
                <a:cs typeface="Average"/>
                <a:sym typeface="Average"/>
              </a:rPr>
              <a:t> I made for you. </a:t>
            </a:r>
            <a:endParaRPr sz="2300">
              <a:solidFill>
                <a:srgbClr val="B7B7B7"/>
              </a:solidFill>
              <a:latin typeface="Average"/>
              <a:ea typeface="Average"/>
              <a:cs typeface="Average"/>
              <a:sym typeface="Average"/>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52"/>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291" name="Google Shape;291;p52"/>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4"/>
          <p:cNvSpPr txBox="1"/>
          <p:nvPr/>
        </p:nvSpPr>
        <p:spPr>
          <a:xfrm>
            <a:off x="1828800" y="0"/>
            <a:ext cx="54864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What colour are</a:t>
            </a:r>
            <a:endParaRPr sz="1200">
              <a:solidFill>
                <a:srgbClr val="CCCCCC"/>
              </a:solidFill>
              <a:latin typeface="Average"/>
              <a:ea typeface="Average"/>
              <a:cs typeface="Average"/>
              <a:sym typeface="Average"/>
            </a:endParaRPr>
          </a:p>
        </p:txBody>
      </p:sp>
      <p:sp>
        <p:nvSpPr>
          <p:cNvPr id="301" name="Google Shape;301;p54"/>
          <p:cNvSpPr txBox="1"/>
          <p:nvPr/>
        </p:nvSpPr>
        <p:spPr>
          <a:xfrm>
            <a:off x="0" y="0"/>
            <a:ext cx="1828800" cy="1828800"/>
          </a:xfrm>
          <a:prstGeom prst="rect">
            <a:avLst/>
          </a:prstGeom>
          <a:solidFill>
            <a:srgbClr val="783F0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brown</a:t>
            </a:r>
            <a:endParaRPr b="1" sz="2400">
              <a:solidFill>
                <a:srgbClr val="FFFFFF"/>
              </a:solidFill>
              <a:latin typeface="Open Sans"/>
              <a:ea typeface="Open Sans"/>
              <a:cs typeface="Open Sans"/>
              <a:sym typeface="Open Sans"/>
            </a:endParaRPr>
          </a:p>
        </p:txBody>
      </p:sp>
      <p:sp>
        <p:nvSpPr>
          <p:cNvPr id="302" name="Google Shape;302;p54"/>
          <p:cNvSpPr txBox="1"/>
          <p:nvPr/>
        </p:nvSpPr>
        <p:spPr>
          <a:xfrm>
            <a:off x="7315200" y="0"/>
            <a:ext cx="1828800" cy="1828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a:t>
            </a:r>
            <a:endParaRPr b="1" sz="2400">
              <a:solidFill>
                <a:srgbClr val="FFFFFF"/>
              </a:solidFill>
              <a:latin typeface="Open Sans"/>
              <a:ea typeface="Open Sans"/>
              <a:cs typeface="Open Sans"/>
              <a:sym typeface="Open Sans"/>
            </a:endParaRPr>
          </a:p>
        </p:txBody>
      </p:sp>
      <p:sp>
        <p:nvSpPr>
          <p:cNvPr id="303" name="Google Shape;303;p54"/>
          <p:cNvSpPr txBox="1"/>
          <p:nvPr/>
        </p:nvSpPr>
        <p:spPr>
          <a:xfrm>
            <a:off x="0" y="5029200"/>
            <a:ext cx="1828800" cy="1828800"/>
          </a:xfrm>
          <a:prstGeom prst="rect">
            <a:avLst/>
          </a:prstGeom>
          <a:solidFill>
            <a:srgbClr val="7A8C7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green</a:t>
            </a:r>
            <a:endParaRPr b="1" sz="2400">
              <a:solidFill>
                <a:srgbClr val="FFFFFF"/>
              </a:solidFill>
              <a:latin typeface="Open Sans"/>
              <a:ea typeface="Open Sans"/>
              <a:cs typeface="Open Sans"/>
              <a:sym typeface="Open Sans"/>
            </a:endParaRPr>
          </a:p>
        </p:txBody>
      </p:sp>
      <p:sp>
        <p:nvSpPr>
          <p:cNvPr id="304" name="Google Shape;304;p54"/>
          <p:cNvSpPr txBox="1"/>
          <p:nvPr/>
        </p:nvSpPr>
        <p:spPr>
          <a:xfrm>
            <a:off x="7315200" y="5029200"/>
            <a:ext cx="1828800" cy="1828800"/>
          </a:xfrm>
          <a:prstGeom prst="rect">
            <a:avLst/>
          </a:prstGeom>
          <a:solidFill>
            <a:srgbClr val="8477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brown</a:t>
            </a:r>
            <a:endParaRPr b="1" sz="2400">
              <a:solidFill>
                <a:srgbClr val="FFFFFF"/>
              </a:solidFill>
              <a:latin typeface="Open Sans"/>
              <a:ea typeface="Open Sans"/>
              <a:cs typeface="Open Sans"/>
              <a:sym typeface="Open Sans"/>
            </a:endParaRPr>
          </a:p>
        </p:txBody>
      </p:sp>
      <p:sp>
        <p:nvSpPr>
          <p:cNvPr descr="Translations" id="305" name="Google Shape;305;p54"/>
          <p:cNvSpPr txBox="1"/>
          <p:nvPr/>
        </p:nvSpPr>
        <p:spPr>
          <a:xfrm>
            <a:off x="0" y="1148100"/>
            <a:ext cx="9144000" cy="4561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500">
                <a:solidFill>
                  <a:srgbClr val="AAAAAA"/>
                </a:solidFill>
                <a:latin typeface="Average"/>
                <a:ea typeface="Average"/>
                <a:cs typeface="Average"/>
                <a:sym typeface="Average"/>
              </a:rPr>
              <a:t>የዛፍ ግንዶች ምን ዓይነት ቀለም አላቸው?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ما هو لون جذوع الأشجار؟</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 quin color són els troncs dels arbres?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树干是什么颜色的？</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US" sz="1500">
                <a:solidFill>
                  <a:srgbClr val="AAAAAA"/>
                </a:solidFill>
                <a:latin typeface="Average"/>
                <a:ea typeface="Average"/>
                <a:cs typeface="Average"/>
                <a:sym typeface="Average"/>
              </a:rPr>
              <a:t>تنه درختان چه رنگی است؟</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पेड़ के तने किस रंग के होते हैं?</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木の幹は何色ですか？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나무줄기의 색깔은 무엇입니까?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Rengê stûnên daran çi ye?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Qual a cor dos troncos das árvores?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ਰੁੱਖਾਂ ਦੇ ਤਣੇ ਕਿਹੜੇ ਰੰਗ ਦੇ ਹੁੰਦੇ ਹਨ?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Какого цвета стволы деревьев?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Waa maxay midabka jirridda geedku?</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¿De qué color son los troncos de los árboles?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Mashina ya miti yana rangi gani?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Anong kulay ang mga puno ng kahoy?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Ağaç gövdeleri ne renktir?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Якого кольору стовбури дерев?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US" sz="1500">
                <a:solidFill>
                  <a:srgbClr val="AAAAAA"/>
                </a:solidFill>
                <a:latin typeface="Average"/>
                <a:ea typeface="Average"/>
                <a:cs typeface="Average"/>
                <a:sym typeface="Average"/>
              </a:rPr>
              <a:t>Thân cây có màu gì?</a:t>
            </a:r>
            <a:endParaRPr sz="2900"/>
          </a:p>
        </p:txBody>
      </p:sp>
      <p:sp>
        <p:nvSpPr>
          <p:cNvPr id="306" name="Google Shape;306;p54"/>
          <p:cNvSpPr txBox="1"/>
          <p:nvPr/>
        </p:nvSpPr>
        <p:spPr>
          <a:xfrm>
            <a:off x="1828800" y="5709900"/>
            <a:ext cx="5486400" cy="11481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tree trunks?</a:t>
            </a:r>
            <a:endParaRPr sz="1200">
              <a:solidFill>
                <a:srgbClr val="CCCCCC"/>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pic>
        <p:nvPicPr>
          <p:cNvPr id="311" name="Google Shape;311;p55"/>
          <p:cNvPicPr preferRelativeResize="0"/>
          <p:nvPr/>
        </p:nvPicPr>
        <p:blipFill rotWithShape="1">
          <a:blip r:embed="rId3">
            <a:alphaModFix/>
          </a:blip>
          <a:srcRect b="3918" l="0" r="0" t="7026"/>
          <a:stretch/>
        </p:blipFill>
        <p:spPr>
          <a:xfrm>
            <a:off x="0" y="171725"/>
            <a:ext cx="9144000" cy="6514550"/>
          </a:xfrm>
          <a:prstGeom prst="rect">
            <a:avLst/>
          </a:prstGeom>
          <a:noFill/>
          <a:ln>
            <a:noFill/>
          </a:ln>
        </p:spPr>
      </p:pic>
      <p:sp>
        <p:nvSpPr>
          <p:cNvPr id="312" name="Google Shape;312;p55"/>
          <p:cNvSpPr txBox="1"/>
          <p:nvPr/>
        </p:nvSpPr>
        <p:spPr>
          <a:xfrm>
            <a:off x="0" y="0"/>
            <a:ext cx="1828800" cy="1828800"/>
          </a:xfrm>
          <a:prstGeom prst="rect">
            <a:avLst/>
          </a:prstGeom>
          <a:solidFill>
            <a:srgbClr val="783F0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brown</a:t>
            </a:r>
            <a:endParaRPr b="1" sz="2400">
              <a:solidFill>
                <a:srgbClr val="FFFFFF"/>
              </a:solidFill>
              <a:latin typeface="Open Sans"/>
              <a:ea typeface="Open Sans"/>
              <a:cs typeface="Open Sans"/>
              <a:sym typeface="Open Sans"/>
            </a:endParaRPr>
          </a:p>
        </p:txBody>
      </p:sp>
      <p:sp>
        <p:nvSpPr>
          <p:cNvPr id="313" name="Google Shape;313;p55"/>
          <p:cNvSpPr txBox="1"/>
          <p:nvPr/>
        </p:nvSpPr>
        <p:spPr>
          <a:xfrm>
            <a:off x="7315200" y="0"/>
            <a:ext cx="1828800" cy="1828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a:t>
            </a:r>
            <a:endParaRPr b="1" sz="2400">
              <a:solidFill>
                <a:srgbClr val="FFFFFF"/>
              </a:solidFill>
              <a:latin typeface="Open Sans"/>
              <a:ea typeface="Open Sans"/>
              <a:cs typeface="Open Sans"/>
              <a:sym typeface="Open Sans"/>
            </a:endParaRPr>
          </a:p>
        </p:txBody>
      </p:sp>
      <p:sp>
        <p:nvSpPr>
          <p:cNvPr id="314" name="Google Shape;314;p55"/>
          <p:cNvSpPr txBox="1"/>
          <p:nvPr/>
        </p:nvSpPr>
        <p:spPr>
          <a:xfrm>
            <a:off x="0" y="5029200"/>
            <a:ext cx="1828800" cy="1828800"/>
          </a:xfrm>
          <a:prstGeom prst="rect">
            <a:avLst/>
          </a:prstGeom>
          <a:solidFill>
            <a:srgbClr val="7A8C7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green</a:t>
            </a:r>
            <a:endParaRPr b="1" sz="2400">
              <a:solidFill>
                <a:srgbClr val="FFFFFF"/>
              </a:solidFill>
              <a:latin typeface="Open Sans"/>
              <a:ea typeface="Open Sans"/>
              <a:cs typeface="Open Sans"/>
              <a:sym typeface="Open Sans"/>
            </a:endParaRPr>
          </a:p>
        </p:txBody>
      </p:sp>
      <p:sp>
        <p:nvSpPr>
          <p:cNvPr id="315" name="Google Shape;315;p55"/>
          <p:cNvSpPr txBox="1"/>
          <p:nvPr/>
        </p:nvSpPr>
        <p:spPr>
          <a:xfrm>
            <a:off x="7315200" y="5029200"/>
            <a:ext cx="1828800" cy="1828800"/>
          </a:xfrm>
          <a:prstGeom prst="rect">
            <a:avLst/>
          </a:prstGeom>
          <a:solidFill>
            <a:srgbClr val="8477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brown</a:t>
            </a:r>
            <a:endParaRPr b="1" sz="2400">
              <a:solidFill>
                <a:srgbClr val="FFFFFF"/>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id="320" name="Google Shape;320;p56"/>
          <p:cNvPicPr preferRelativeResize="0"/>
          <p:nvPr/>
        </p:nvPicPr>
        <p:blipFill rotWithShape="1">
          <a:blip r:embed="rId3">
            <a:alphaModFix/>
          </a:blip>
          <a:srcRect b="3916" l="0" r="0" t="6869"/>
          <a:stretch/>
        </p:blipFill>
        <p:spPr>
          <a:xfrm>
            <a:off x="0" y="166038"/>
            <a:ext cx="9144000" cy="6525934"/>
          </a:xfrm>
          <a:prstGeom prst="rect">
            <a:avLst/>
          </a:prstGeom>
          <a:noFill/>
          <a:ln>
            <a:noFill/>
          </a:ln>
        </p:spPr>
      </p:pic>
      <p:sp>
        <p:nvSpPr>
          <p:cNvPr id="321" name="Google Shape;321;p56"/>
          <p:cNvSpPr txBox="1"/>
          <p:nvPr/>
        </p:nvSpPr>
        <p:spPr>
          <a:xfrm>
            <a:off x="0" y="0"/>
            <a:ext cx="1828800" cy="1828800"/>
          </a:xfrm>
          <a:prstGeom prst="rect">
            <a:avLst/>
          </a:prstGeom>
          <a:solidFill>
            <a:srgbClr val="783F0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brown</a:t>
            </a:r>
            <a:endParaRPr b="1" sz="2400">
              <a:solidFill>
                <a:srgbClr val="FFFFFF"/>
              </a:solidFill>
              <a:latin typeface="Open Sans"/>
              <a:ea typeface="Open Sans"/>
              <a:cs typeface="Open Sans"/>
              <a:sym typeface="Open Sans"/>
            </a:endParaRPr>
          </a:p>
        </p:txBody>
      </p:sp>
      <p:sp>
        <p:nvSpPr>
          <p:cNvPr id="322" name="Google Shape;322;p56"/>
          <p:cNvSpPr txBox="1"/>
          <p:nvPr/>
        </p:nvSpPr>
        <p:spPr>
          <a:xfrm>
            <a:off x="7315200" y="0"/>
            <a:ext cx="1828800" cy="1828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a:t>
            </a:r>
            <a:endParaRPr b="1" sz="2400">
              <a:solidFill>
                <a:srgbClr val="FFFFFF"/>
              </a:solidFill>
              <a:latin typeface="Open Sans"/>
              <a:ea typeface="Open Sans"/>
              <a:cs typeface="Open Sans"/>
              <a:sym typeface="Open Sans"/>
            </a:endParaRPr>
          </a:p>
        </p:txBody>
      </p:sp>
      <p:sp>
        <p:nvSpPr>
          <p:cNvPr id="323" name="Google Shape;323;p56"/>
          <p:cNvSpPr txBox="1"/>
          <p:nvPr/>
        </p:nvSpPr>
        <p:spPr>
          <a:xfrm>
            <a:off x="0" y="5029200"/>
            <a:ext cx="1828800" cy="1828800"/>
          </a:xfrm>
          <a:prstGeom prst="rect">
            <a:avLst/>
          </a:prstGeom>
          <a:solidFill>
            <a:srgbClr val="7A8C7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green</a:t>
            </a:r>
            <a:endParaRPr b="1" sz="2400">
              <a:solidFill>
                <a:srgbClr val="FFFFFF"/>
              </a:solidFill>
              <a:latin typeface="Open Sans"/>
              <a:ea typeface="Open Sans"/>
              <a:cs typeface="Open Sans"/>
              <a:sym typeface="Open Sans"/>
            </a:endParaRPr>
          </a:p>
        </p:txBody>
      </p:sp>
      <p:sp>
        <p:nvSpPr>
          <p:cNvPr id="324" name="Google Shape;324;p56"/>
          <p:cNvSpPr txBox="1"/>
          <p:nvPr/>
        </p:nvSpPr>
        <p:spPr>
          <a:xfrm>
            <a:off x="7315200" y="5029200"/>
            <a:ext cx="1828800" cy="1828800"/>
          </a:xfrm>
          <a:prstGeom prst="rect">
            <a:avLst/>
          </a:prstGeom>
          <a:solidFill>
            <a:srgbClr val="8477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brown</a:t>
            </a:r>
            <a:endParaRPr b="1" sz="240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9"/>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solidFill>
                  <a:srgbClr val="FFFFFF"/>
                </a:solidFill>
                <a:latin typeface="Oswald"/>
                <a:ea typeface="Oswald"/>
                <a:cs typeface="Oswald"/>
                <a:sym typeface="Oswald"/>
              </a:rPr>
              <a:t>What should I be doing today?</a:t>
            </a:r>
            <a:endParaRPr sz="2000">
              <a:solidFill>
                <a:srgbClr val="FFFFFF"/>
              </a:solidFill>
              <a:latin typeface="Oswald"/>
              <a:ea typeface="Oswald"/>
              <a:cs typeface="Oswald"/>
              <a:sym typeface="Oswald"/>
            </a:endParaRPr>
          </a:p>
          <a:p>
            <a:pPr indent="0" lvl="0" marL="0" rtl="0" algn="l">
              <a:spcBef>
                <a:spcPts val="0"/>
              </a:spcBef>
              <a:spcAft>
                <a:spcPts val="0"/>
              </a:spcAft>
              <a:buNone/>
            </a:pPr>
            <a:r>
              <a:t/>
            </a:r>
            <a:endParaRPr sz="2000">
              <a:solidFill>
                <a:srgbClr val="FFFFFF"/>
              </a:solidFill>
              <a:latin typeface="Oswald"/>
              <a:ea typeface="Oswald"/>
              <a:cs typeface="Oswald"/>
              <a:sym typeface="Oswald"/>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Finish your </a:t>
            </a:r>
            <a:r>
              <a:rPr b="1" lang="en-US" sz="2000">
                <a:solidFill>
                  <a:srgbClr val="FFFFFF"/>
                </a:solidFill>
                <a:latin typeface="Average"/>
                <a:ea typeface="Average"/>
                <a:cs typeface="Average"/>
                <a:sym typeface="Average"/>
              </a:rPr>
              <a:t>Colour wheel</a:t>
            </a:r>
            <a:r>
              <a:rPr lang="en-US" sz="2000">
                <a:solidFill>
                  <a:srgbClr val="CACACA"/>
                </a:solidFill>
                <a:latin typeface="Average"/>
                <a:ea typeface="Average"/>
                <a:cs typeface="Average"/>
                <a:sym typeface="Average"/>
              </a:rPr>
              <a:t> quickly. If you have already started the greys, you can move on.</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Finish your </a:t>
            </a:r>
            <a:r>
              <a:rPr b="1" lang="en-US" sz="2000">
                <a:solidFill>
                  <a:srgbClr val="FFFFFF"/>
                </a:solidFill>
                <a:latin typeface="Average"/>
                <a:ea typeface="Average"/>
                <a:cs typeface="Average"/>
                <a:sym typeface="Average"/>
              </a:rPr>
              <a:t>Watercolour Techniques</a:t>
            </a:r>
            <a:r>
              <a:rPr lang="en-US" sz="2000">
                <a:solidFill>
                  <a:srgbClr val="CACACA"/>
                </a:solidFill>
                <a:latin typeface="Average"/>
                <a:ea typeface="Average"/>
                <a:cs typeface="Average"/>
                <a:sym typeface="Average"/>
              </a:rPr>
              <a:t> worksheet</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Move on to </a:t>
            </a:r>
            <a:r>
              <a:rPr b="1" lang="en-US" sz="2000">
                <a:solidFill>
                  <a:srgbClr val="FFFFFF"/>
                </a:solidFill>
                <a:latin typeface="Average"/>
                <a:ea typeface="Average"/>
                <a:cs typeface="Average"/>
                <a:sym typeface="Average"/>
              </a:rPr>
              <a:t>Colour and Emotion</a:t>
            </a:r>
            <a:r>
              <a:rPr lang="en-US" sz="2000">
                <a:solidFill>
                  <a:srgbClr val="CACACA"/>
                </a:solidFill>
                <a:latin typeface="Average"/>
                <a:ea typeface="Average"/>
                <a:cs typeface="Average"/>
                <a:sym typeface="Average"/>
              </a:rPr>
              <a:t>. 🎨😀😭😡</a:t>
            </a:r>
            <a:endParaRPr sz="950">
              <a:solidFill>
                <a:srgbClr val="CACACA"/>
              </a:solidFill>
              <a:latin typeface="Average"/>
              <a:ea typeface="Average"/>
              <a:cs typeface="Average"/>
              <a:sym typeface="Average"/>
            </a:endParaRPr>
          </a:p>
        </p:txBody>
      </p:sp>
      <p:sp>
        <p:nvSpPr>
          <p:cNvPr descr="Translations" id="205" name="Google Shape;205;p39"/>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የቀለም ጎማዎን በፍጥነት ያጠናቅቁ። ግራጫዎቹን አስቀድመው ከጀመሩ, መቀጠል ይችላሉ. የውሃ ቀለም ቴክኒኮችን ሉህ ያጠናቅቁ። ወደ ቀለም እና ስሜት ይሂዱ።</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أنهِ عجلة الألوان بسرعة. إذا كنت قد بدأتَ بالفعل بدرجات الرمادي، يمكنك الانتقال إلى الخطوة التالية. أنهِ ورقة عمل تقنيات الألوان المائية. انتقل إلى اللون والعاطفة.</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Acaba ràpidament el teu cercle de colors. Si ja has començat amb els grisos, pots continuar. Acaba el teu full de treball de Tècniques d'Aquarel·la. Passa al Color i l'Emoció.</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快速完成你的色轮。如果你已经开始画灰色，可以继续。完成你的水彩技巧练习题。继续学习“色彩与情感”。</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چرخه رنگ خود را سریع تمام کنید. اگر از قبل کار با رنگ‌های خاکستری را شروع کرده‌اید، می‌توانید ادامه دهید. برگه تمرین تکنیک‌های آبرنگ خود را تمام کنید. به سراغ رنگ و احساسات بروید.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अपना रंग चक्र जल्दी से पूरा करें। अगर आपने पहले ही ग्रे रंग शुरू कर दिया है, तो आप आगे बढ़ सकते हैं। अपनी जलरंग तकनीक वर्कशीट पूरी करें। रंग और भावना पर आगे बढ़ें।</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色相環を早く仕上げましょう。グレーの作業がすでに始まっている場合は、先に進んでください。水彩画のテクニックのワークシートを完成させましょう。「色と感情」に進みましょう。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색상환을 빨리 완성하세요. 이미 회색을 그리기 시작했다면 다음으로 넘어가세요. 수채화 기법 워크시트를 완성하세요. 이제 '색과 감정'으로 넘어가세요.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Çerxa Rengê xwe zû biqedîne. Ger te dest bi rengên gewr kiribe, tu dikarî berdewam bikî. Pelê xwe yê Teknîkên Rengkirina Avî biqedîne. Ber bi Reng û Hestê ve biçe.</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Termine seu Círculo de Cores rapidamente. Se você já começou com os tons de cinza, pode prosseguir. Termine sua folha de exercícios de Técnicas de Aquarela. Passe para Cor e Emoção.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ਆਪਣਾ ਕਲਰ ਵ੍ਹੀਲ ਜਲਦੀ ਪੂਰਾ ਕਰੋ। ਜੇਕਰ ਤੁਸੀਂ ਪਹਿਲਾਂ ਹੀ ਸਲੇਟੀ ਰੰਗ ਸ਼ੁਰੂ ਕਰ ਦਿੱਤਾ ਹੈ, ਤਾਂ ਤੁਸੀਂ ਅੱਗੇ ਵਧ ਸਕਦੇ ਹੋ। ਆਪਣੀ ਵਾਟਰ ਕਲਰ ਤਕਨੀਕ ਵਰਕਸ਼ੀਟ ਨੂੰ ਪੂਰਾ ਕਰੋ। ਰੰਗ ਅਤੇ ਭਾਵਨਾ ਵੱਲ ਵਧੋ।</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Быстро закончите цветовой круг. Если вы уже начали работать с оттенками серого, можете двигаться дальше. Завершите работу с рабочим листом по технике акварели. Переходите к цвету и эмоциям.</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Dhakhso u dhammee giraangiraha midabkaaga. Haddii aad hore u bilowday cawl, waad sii socon kartaa. Dhameystir xaashidaada Farsamooyinka Watercolor. U gudub Midabka iyo Dareenka.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Termina tu círculo cromático rápidamente. Si ya has empezado con los grises, puedes continuar. Termina tu hoja de trabajo de Técnicas de Acuarela. Continúa con Color y Emoción.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Maliza gurudumu lako la Rangi haraka. Ikiwa tayari umeanza kijivu, unaweza kuendelea. Maliza lahakazi yako ya Mbinu za Maji. Nenda kwenye Rangi na Hisia.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Mabilis na tapusin ang iyong Color wheel. Kung nasimulan mo na ang mga grey, maaari kang magpatuloy. Tapusin ang iyong worksheet ng Watercolor Techniques. Lumipat sa Kulay at Emosyon.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 çemberinizi hızlıca tamamlayın. Gri tonlarını çizmeye başladıysanız, devam edebilirsiniz. Suluboya Teknikleri çalışma sayfanızı tamamlayın. Renk ve Duygu bölümüne geçin.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Швидко завершіть роботу над кольоровим колом. Якщо ви вже почали працювати з сірими відтінками, можете рухатися далі. Завершіть роботу над робочим аркушем «Техніки акварелі». Перейдіть до розділу «Колір та емоції».</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Hoàn thành nhanh chóng vòng tròn màu sắc của bạn. Nếu bạn đã bắt đầu với màu xám, bạn có thể chuyển sang bước tiếp theo. Hoàn thành bài tập Kỹ thuật Màu nước của bạn. Chuyển sang Màu sắc và Cảm xúc.</a:t>
            </a:r>
            <a:endParaRPr sz="800">
              <a:solidFill>
                <a:srgbClr val="AAAAAA"/>
              </a:solidFill>
              <a:latin typeface="Average"/>
              <a:ea typeface="Average"/>
              <a:cs typeface="Average"/>
              <a:sym typeface="Average"/>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57"/>
          <p:cNvPicPr preferRelativeResize="0"/>
          <p:nvPr/>
        </p:nvPicPr>
        <p:blipFill rotWithShape="1">
          <a:blip r:embed="rId3">
            <a:alphaModFix/>
          </a:blip>
          <a:srcRect b="4066" l="0" r="0" t="6568"/>
          <a:stretch/>
        </p:blipFill>
        <p:spPr>
          <a:xfrm>
            <a:off x="0" y="160325"/>
            <a:ext cx="9144000" cy="6537349"/>
          </a:xfrm>
          <a:prstGeom prst="rect">
            <a:avLst/>
          </a:prstGeom>
          <a:noFill/>
          <a:ln>
            <a:noFill/>
          </a:ln>
        </p:spPr>
      </p:pic>
      <p:sp>
        <p:nvSpPr>
          <p:cNvPr id="330" name="Google Shape;330;p57"/>
          <p:cNvSpPr txBox="1"/>
          <p:nvPr/>
        </p:nvSpPr>
        <p:spPr>
          <a:xfrm>
            <a:off x="0" y="0"/>
            <a:ext cx="1828800" cy="1828800"/>
          </a:xfrm>
          <a:prstGeom prst="rect">
            <a:avLst/>
          </a:prstGeom>
          <a:solidFill>
            <a:srgbClr val="783F0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brown</a:t>
            </a:r>
            <a:endParaRPr b="1" sz="2400">
              <a:solidFill>
                <a:srgbClr val="FFFFFF"/>
              </a:solidFill>
              <a:latin typeface="Open Sans"/>
              <a:ea typeface="Open Sans"/>
              <a:cs typeface="Open Sans"/>
              <a:sym typeface="Open Sans"/>
            </a:endParaRPr>
          </a:p>
        </p:txBody>
      </p:sp>
      <p:sp>
        <p:nvSpPr>
          <p:cNvPr id="331" name="Google Shape;331;p57"/>
          <p:cNvSpPr txBox="1"/>
          <p:nvPr/>
        </p:nvSpPr>
        <p:spPr>
          <a:xfrm>
            <a:off x="7315200" y="0"/>
            <a:ext cx="1828800" cy="1828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a:t>
            </a:r>
            <a:endParaRPr b="1" sz="2400">
              <a:solidFill>
                <a:srgbClr val="FFFFFF"/>
              </a:solidFill>
              <a:latin typeface="Open Sans"/>
              <a:ea typeface="Open Sans"/>
              <a:cs typeface="Open Sans"/>
              <a:sym typeface="Open Sans"/>
            </a:endParaRPr>
          </a:p>
        </p:txBody>
      </p:sp>
      <p:sp>
        <p:nvSpPr>
          <p:cNvPr id="332" name="Google Shape;332;p57"/>
          <p:cNvSpPr txBox="1"/>
          <p:nvPr/>
        </p:nvSpPr>
        <p:spPr>
          <a:xfrm>
            <a:off x="0" y="5029200"/>
            <a:ext cx="1828800" cy="1828800"/>
          </a:xfrm>
          <a:prstGeom prst="rect">
            <a:avLst/>
          </a:prstGeom>
          <a:solidFill>
            <a:srgbClr val="7A8C7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green</a:t>
            </a:r>
            <a:endParaRPr b="1" sz="2400">
              <a:solidFill>
                <a:srgbClr val="FFFFFF"/>
              </a:solidFill>
              <a:latin typeface="Open Sans"/>
              <a:ea typeface="Open Sans"/>
              <a:cs typeface="Open Sans"/>
              <a:sym typeface="Open Sans"/>
            </a:endParaRPr>
          </a:p>
        </p:txBody>
      </p:sp>
      <p:sp>
        <p:nvSpPr>
          <p:cNvPr id="333" name="Google Shape;333;p57"/>
          <p:cNvSpPr txBox="1"/>
          <p:nvPr/>
        </p:nvSpPr>
        <p:spPr>
          <a:xfrm>
            <a:off x="7315200" y="5029200"/>
            <a:ext cx="1828800" cy="1828800"/>
          </a:xfrm>
          <a:prstGeom prst="rect">
            <a:avLst/>
          </a:prstGeom>
          <a:solidFill>
            <a:srgbClr val="8477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brown</a:t>
            </a:r>
            <a:endParaRPr b="1" sz="2400">
              <a:solidFill>
                <a:srgbClr val="FFFFFF"/>
              </a:solidFill>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descr="Title" id="338" name="Google Shape;338;p58"/>
          <p:cNvSpPr txBox="1"/>
          <p:nvPr/>
        </p:nvSpPr>
        <p:spPr>
          <a:xfrm>
            <a:off x="1828800" y="0"/>
            <a:ext cx="54864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Most tree trunks are much closer to grey than other colour</a:t>
            </a:r>
            <a:endParaRPr sz="750">
              <a:solidFill>
                <a:srgbClr val="CCCCCC"/>
              </a:solidFill>
              <a:latin typeface="Average"/>
              <a:ea typeface="Average"/>
              <a:cs typeface="Average"/>
              <a:sym typeface="Average"/>
            </a:endParaRPr>
          </a:p>
        </p:txBody>
      </p:sp>
      <p:sp>
        <p:nvSpPr>
          <p:cNvPr id="339" name="Google Shape;339;p58"/>
          <p:cNvSpPr txBox="1"/>
          <p:nvPr/>
        </p:nvSpPr>
        <p:spPr>
          <a:xfrm>
            <a:off x="0" y="0"/>
            <a:ext cx="1828800" cy="1828800"/>
          </a:xfrm>
          <a:prstGeom prst="rect">
            <a:avLst/>
          </a:prstGeom>
          <a:solidFill>
            <a:srgbClr val="783F0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brown</a:t>
            </a:r>
            <a:endParaRPr b="1" sz="2400">
              <a:solidFill>
                <a:srgbClr val="FFFFFF"/>
              </a:solidFill>
              <a:latin typeface="Open Sans"/>
              <a:ea typeface="Open Sans"/>
              <a:cs typeface="Open Sans"/>
              <a:sym typeface="Open Sans"/>
            </a:endParaRPr>
          </a:p>
        </p:txBody>
      </p:sp>
      <p:sp>
        <p:nvSpPr>
          <p:cNvPr id="340" name="Google Shape;340;p58"/>
          <p:cNvSpPr txBox="1"/>
          <p:nvPr/>
        </p:nvSpPr>
        <p:spPr>
          <a:xfrm>
            <a:off x="7315200" y="0"/>
            <a:ext cx="1828800" cy="18288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a:t>
            </a:r>
            <a:endParaRPr b="1" sz="2400">
              <a:solidFill>
                <a:srgbClr val="FFFFFF"/>
              </a:solidFill>
              <a:latin typeface="Open Sans"/>
              <a:ea typeface="Open Sans"/>
              <a:cs typeface="Open Sans"/>
              <a:sym typeface="Open Sans"/>
            </a:endParaRPr>
          </a:p>
        </p:txBody>
      </p:sp>
      <p:sp>
        <p:nvSpPr>
          <p:cNvPr id="341" name="Google Shape;341;p58"/>
          <p:cNvSpPr txBox="1"/>
          <p:nvPr/>
        </p:nvSpPr>
        <p:spPr>
          <a:xfrm>
            <a:off x="0" y="5029200"/>
            <a:ext cx="1828800" cy="1828800"/>
          </a:xfrm>
          <a:prstGeom prst="rect">
            <a:avLst/>
          </a:prstGeom>
          <a:solidFill>
            <a:srgbClr val="7A8C7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green</a:t>
            </a:r>
            <a:endParaRPr b="1" sz="2400">
              <a:solidFill>
                <a:srgbClr val="FFFFFF"/>
              </a:solidFill>
              <a:latin typeface="Open Sans"/>
              <a:ea typeface="Open Sans"/>
              <a:cs typeface="Open Sans"/>
              <a:sym typeface="Open Sans"/>
            </a:endParaRPr>
          </a:p>
        </p:txBody>
      </p:sp>
      <p:sp>
        <p:nvSpPr>
          <p:cNvPr id="342" name="Google Shape;342;p58"/>
          <p:cNvSpPr txBox="1"/>
          <p:nvPr/>
        </p:nvSpPr>
        <p:spPr>
          <a:xfrm>
            <a:off x="7315200" y="5029200"/>
            <a:ext cx="1828800" cy="1828800"/>
          </a:xfrm>
          <a:prstGeom prst="rect">
            <a:avLst/>
          </a:prstGeom>
          <a:solidFill>
            <a:srgbClr val="84776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400">
                <a:solidFill>
                  <a:srgbClr val="FFFFFF"/>
                </a:solidFill>
                <a:latin typeface="Open Sans"/>
                <a:ea typeface="Open Sans"/>
                <a:cs typeface="Open Sans"/>
                <a:sym typeface="Open Sans"/>
              </a:rPr>
              <a:t>This is grey brown</a:t>
            </a:r>
            <a:endParaRPr b="1" sz="2400">
              <a:solidFill>
                <a:srgbClr val="FFFFFF"/>
              </a:solidFill>
              <a:latin typeface="Open Sans"/>
              <a:ea typeface="Open Sans"/>
              <a:cs typeface="Open Sans"/>
              <a:sym typeface="Open Sans"/>
            </a:endParaRPr>
          </a:p>
        </p:txBody>
      </p:sp>
      <p:sp>
        <p:nvSpPr>
          <p:cNvPr descr="Translations" id="343" name="Google Shape;343;p58"/>
          <p:cNvSpPr txBox="1"/>
          <p:nvPr/>
        </p:nvSpPr>
        <p:spPr>
          <a:xfrm>
            <a:off x="1828800" y="2286000"/>
            <a:ext cx="54864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200">
                <a:solidFill>
                  <a:srgbClr val="AAAAAA"/>
                </a:solidFill>
                <a:latin typeface="Average"/>
                <a:ea typeface="Average"/>
                <a:cs typeface="Average"/>
                <a:sym typeface="Average"/>
              </a:rPr>
              <a:t>አብዛኛዎቹ የዛፍ ግንዶች ከሌላው ቀለም ይልቅ ወደ ግራጫ በጣም ቅርብ ናቸው</a:t>
            </a:r>
            <a:endParaRPr sz="1200">
              <a:solidFill>
                <a:srgbClr val="AAAAAA"/>
              </a:solidFill>
              <a:latin typeface="Average"/>
              <a:ea typeface="Average"/>
              <a:cs typeface="Average"/>
              <a:sym typeface="Average"/>
            </a:endParaRPr>
          </a:p>
          <a:p>
            <a:pPr indent="0" lvl="0" marL="0" rtl="1" algn="ctr">
              <a:spcBef>
                <a:spcPts val="0"/>
              </a:spcBef>
              <a:spcAft>
                <a:spcPts val="0"/>
              </a:spcAft>
              <a:buNone/>
            </a:pPr>
            <a:r>
              <a:rPr lang="en-US" sz="1200">
                <a:solidFill>
                  <a:srgbClr val="AAAAAA"/>
                </a:solidFill>
                <a:latin typeface="Average"/>
                <a:ea typeface="Average"/>
                <a:cs typeface="Average"/>
                <a:sym typeface="Average"/>
              </a:rPr>
              <a:t>معظم جذوع الأشجار أقرب إلى اللون الرمادي من الألوان الأخرى</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La majoria dels troncs d'arbres són molt més propers al gris que a altres colors</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大多数树干的颜色更接近灰色而不是其他颜色</a:t>
            </a:r>
            <a:endParaRPr sz="1200">
              <a:solidFill>
                <a:srgbClr val="AAAAAA"/>
              </a:solidFill>
              <a:latin typeface="Average"/>
              <a:ea typeface="Average"/>
              <a:cs typeface="Average"/>
              <a:sym typeface="Average"/>
            </a:endParaRPr>
          </a:p>
          <a:p>
            <a:pPr indent="0" lvl="0" marL="0" rtl="1" algn="ctr">
              <a:spcBef>
                <a:spcPts val="0"/>
              </a:spcBef>
              <a:spcAft>
                <a:spcPts val="0"/>
              </a:spcAft>
              <a:buNone/>
            </a:pPr>
            <a:r>
              <a:rPr lang="en-US" sz="1200">
                <a:solidFill>
                  <a:srgbClr val="AAAAAA"/>
                </a:solidFill>
                <a:latin typeface="Average"/>
                <a:ea typeface="Average"/>
                <a:cs typeface="Average"/>
                <a:sym typeface="Average"/>
              </a:rPr>
              <a:t>بیشتر تنه درختان به رنگ خاکستری نزدیک‌تر از رنگ‌های دیگر هستند.</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अधिकांश पेड़ों के तने अन्य रंगों की तुलना में भूरे रंग के अधिक निकट होते हैं</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ほとんどの木の幹は他の色よりも灰色に近い</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대부분의 나무 줄기는 다른 색상보다 회색에 훨씬 더 가깝습니다.</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Piraniya qurmên daran ji rengên din pir nêzîkî gewr in</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A maioria dos troncos das árvores são muito mais próximos do cinza do que de outras cores</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ਜ਼ਿਆਦਾਤਰ ਰੁੱਖਾਂ ਦੇ ਤਣੇ ਦੂਜੇ ਰੰਗਾਂ ਦੇ ਮੁਕਾਬਲੇ ਸਲੇਟੀ ਰੰਗ ਦੇ ਬਹੁਤ ਨੇੜੇ ਹੁੰਦੇ ਹਨ।</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Большинство стволов деревьев имеют цвет, гораздо более близкий к серому, чем к цвету других деревьев.</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Inta badan geedaha jirridda waxay aad ugu dhow yihiin cawl marka loo eego midabka kale</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La mayoría de los troncos de los árboles están mucho más cerca del gris que de otros colores.</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Miti mingi ya miti iko karibu zaidi na kijivu kuliko rangi nyingine</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Karamihan sa mga puno ng kahoy ay mas malapit sa kulay abo kaysa sa ibang kulay</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Çoğu ağaç gövdesi diğer renklere göre griye çok daha yakındır</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Більшість стовбурів дерев мають набагато ближчий до сірого колір, ніж інші.</a:t>
            </a:r>
            <a:endParaRPr sz="1200">
              <a:solidFill>
                <a:srgbClr val="AAAAAA"/>
              </a:solidFill>
              <a:latin typeface="Average"/>
              <a:ea typeface="Average"/>
              <a:cs typeface="Average"/>
              <a:sym typeface="Average"/>
            </a:endParaRPr>
          </a:p>
          <a:p>
            <a:pPr indent="0" lvl="0" marL="0" rtl="0" algn="ctr">
              <a:spcBef>
                <a:spcPts val="0"/>
              </a:spcBef>
              <a:spcAft>
                <a:spcPts val="0"/>
              </a:spcAft>
              <a:buNone/>
            </a:pPr>
            <a:r>
              <a:rPr lang="en-US" sz="1200">
                <a:solidFill>
                  <a:srgbClr val="AAAAAA"/>
                </a:solidFill>
                <a:latin typeface="Average"/>
                <a:ea typeface="Average"/>
                <a:cs typeface="Average"/>
                <a:sym typeface="Average"/>
              </a:rPr>
              <a:t>Hầu hết các thân cây có màu xám hơn nhiều so với các màu khác</a:t>
            </a:r>
            <a:endParaRPr>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descr="Title" id="352" name="Google Shape;352;p60"/>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500">
                <a:solidFill>
                  <a:srgbClr val="FFFFFF"/>
                </a:solidFill>
                <a:latin typeface="Oswald"/>
                <a:ea typeface="Oswald"/>
                <a:cs typeface="Oswald"/>
                <a:sym typeface="Oswald"/>
              </a:rPr>
              <a:t>Mix your new colours in your palette 🎨</a:t>
            </a:r>
            <a:br>
              <a:rPr lang="en-US" sz="5500">
                <a:solidFill>
                  <a:srgbClr val="FFFFFF"/>
                </a:solidFill>
                <a:latin typeface="Oswald"/>
                <a:ea typeface="Oswald"/>
                <a:cs typeface="Oswald"/>
                <a:sym typeface="Oswald"/>
              </a:rPr>
            </a:br>
            <a:r>
              <a:rPr lang="en-US" sz="5500">
                <a:solidFill>
                  <a:srgbClr val="00FF00"/>
                </a:solidFill>
                <a:latin typeface="Oswald"/>
                <a:ea typeface="Oswald"/>
                <a:cs typeface="Oswald"/>
                <a:sym typeface="Oswald"/>
              </a:rPr>
              <a:t>far away</a:t>
            </a:r>
            <a:r>
              <a:rPr lang="en-US" sz="5500">
                <a:solidFill>
                  <a:srgbClr val="FFFFFF"/>
                </a:solidFill>
                <a:latin typeface="Oswald"/>
                <a:ea typeface="Oswald"/>
                <a:cs typeface="Oswald"/>
                <a:sym typeface="Oswald"/>
              </a:rPr>
              <a:t> from your </a:t>
            </a:r>
            <a:r>
              <a:rPr lang="en-US" sz="5500">
                <a:solidFill>
                  <a:srgbClr val="00FFFF"/>
                </a:solidFill>
                <a:latin typeface="Oswald"/>
                <a:ea typeface="Oswald"/>
                <a:cs typeface="Oswald"/>
                <a:sym typeface="Oswald"/>
              </a:rPr>
              <a:t>clean </a:t>
            </a:r>
            <a:r>
              <a:rPr lang="en-US" sz="5500">
                <a:solidFill>
                  <a:srgbClr val="FFFF00"/>
                </a:solidFill>
                <a:latin typeface="Oswald"/>
                <a:ea typeface="Oswald"/>
                <a:cs typeface="Oswald"/>
                <a:sym typeface="Oswald"/>
              </a:rPr>
              <a:t>primary </a:t>
            </a:r>
            <a:r>
              <a:rPr lang="en-US" sz="5500">
                <a:solidFill>
                  <a:srgbClr val="FF00FF"/>
                </a:solidFill>
                <a:latin typeface="Oswald"/>
                <a:ea typeface="Oswald"/>
                <a:cs typeface="Oswald"/>
                <a:sym typeface="Oswald"/>
              </a:rPr>
              <a:t>colours</a:t>
            </a:r>
            <a:endParaRPr sz="2800">
              <a:solidFill>
                <a:srgbClr val="AAAAAA"/>
              </a:solidFill>
              <a:latin typeface="Average"/>
              <a:ea typeface="Average"/>
              <a:cs typeface="Average"/>
              <a:sym typeface="Average"/>
            </a:endParaRPr>
          </a:p>
        </p:txBody>
      </p:sp>
      <p:sp>
        <p:nvSpPr>
          <p:cNvPr descr="Translations" id="353" name="Google Shape;353;p60"/>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አዲሶቹን ቀለሞችዎን ከንፁህ ዋና ቀለሞችዎ ርቀው በቤተ-ስዕልዎ ውስጥ ያዋህዱ</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امزج الألوان الجديدة في لوحة الألوان الخاصة بك بعيدًا عن الألوان الأساسية النظيفة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Barreja els teus nous colors a la teva paleta lluny dels teus colors primaris nets.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在调色板中将新颜色与干净的原色远离混合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جدید خود را در پالت خود، دور از رنگ‌های اصلی و ثابت خود ترکیب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अपने नए रंगों को अपने पैलेट में अपने स्वच्छ प्राथमिक रंगों से दूर मिलाएं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パレット内で、きれいな原色から離れた場所に新しい色を混ぜます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깨끗한 기본 색상에서 멀리 떨어진 팔레트에서 새로운 색상을 혼합하세요.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xwe yên nû di paleteya xwe de, dûrî rengên xwe yên seretayî yên paqij, tevlîhev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Misture suas novas cores em sua paleta longe de suas cores primárias limpas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ਆਪਣੇ ਸਾਫ਼ ਪ੍ਰਾਇਮਰੀ ਰੰਗਾਂ ਤੋਂ ਦੂਰ ਆਪਣੇ ਪੈਲੇਟ ਵਿੱਚ ਆਪਣੇ ਨਵੇਂ ਰੰਗਾਂ ਨੂੰ ਮਿਲਾਓ।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Смешайте новые цвета в своей палитре, подальше от ваших чистых основных цветов.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Ku qas midabadaada cusub palette-kaaga oo ka fog midabadaada aasaasiga ah ee nadiifka ah</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Mezcla tus nuevos colores en tu paleta lejos de tus colores primarios limpios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Changanya rangi zako mpya kwenye ubao wako mbali na rangi zako msingi safi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Paghaluin ang iyong mga bagong kulay sa iyong palette na malayo sa iyong malinis na pangunahing mga kulay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Yeni renklerinizi paletinizde temiz ana renklerinizden uzakta karıştırın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Змішуйте нові кольори у своїй палітрі далеко від чистих основних кольорів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Trộn các màu mới trong bảng màu của bạn ở nơi khác xa với các màu cơ bản sạch sẽ của bạn</a:t>
            </a:r>
            <a:endParaRPr sz="2100">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descr="Title" id="358" name="Google Shape;358;p61"/>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00FFFF"/>
                </a:solidFill>
                <a:latin typeface="Oswald"/>
                <a:ea typeface="Oswald"/>
                <a:cs typeface="Oswald"/>
                <a:sym typeface="Oswald"/>
              </a:rPr>
              <a:t>Cyan is very strong</a:t>
            </a:r>
            <a:r>
              <a:rPr lang="en-US" sz="4800">
                <a:solidFill>
                  <a:srgbClr val="FFFFFF"/>
                </a:solidFill>
                <a:latin typeface="Oswald"/>
                <a:ea typeface="Oswald"/>
                <a:cs typeface="Oswald"/>
                <a:sym typeface="Oswald"/>
              </a:rPr>
              <a:t>, and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US" sz="4800">
                <a:solidFill>
                  <a:srgbClr val="FFFF00"/>
                </a:solidFill>
                <a:latin typeface="Oswald"/>
                <a:ea typeface="Oswald"/>
                <a:cs typeface="Oswald"/>
                <a:sym typeface="Oswald"/>
              </a:rPr>
              <a:t>yellow is very weak</a:t>
            </a:r>
            <a:endParaRPr sz="4800">
              <a:solidFill>
                <a:srgbClr val="AAAAAA"/>
              </a:solidFill>
              <a:latin typeface="Average"/>
              <a:ea typeface="Average"/>
              <a:cs typeface="Average"/>
              <a:sym typeface="Average"/>
            </a:endParaRPr>
          </a:p>
        </p:txBody>
      </p:sp>
      <p:sp>
        <p:nvSpPr>
          <p:cNvPr id="359" name="Google Shape;359;p61"/>
          <p:cNvSpPr/>
          <p:nvPr/>
        </p:nvSpPr>
        <p:spPr>
          <a:xfrm>
            <a:off x="1390800" y="414475"/>
            <a:ext cx="1790400" cy="1790400"/>
          </a:xfrm>
          <a:prstGeom prst="heart">
            <a:avLst/>
          </a:prstGeom>
          <a:solidFill>
            <a:srgbClr val="00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t>💪</a:t>
            </a:r>
            <a:endParaRPr sz="3600"/>
          </a:p>
        </p:txBody>
      </p:sp>
      <p:sp>
        <p:nvSpPr>
          <p:cNvPr id="360" name="Google Shape;360;p61"/>
          <p:cNvSpPr/>
          <p:nvPr/>
        </p:nvSpPr>
        <p:spPr>
          <a:xfrm>
            <a:off x="1390800" y="4879225"/>
            <a:ext cx="1790400" cy="1790400"/>
          </a:xfrm>
          <a:prstGeom prst="heart">
            <a:avLst/>
          </a:prstGeom>
          <a:solidFill>
            <a:srgbClr val="FFFF00"/>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600"/>
              <a:t>😢</a:t>
            </a:r>
            <a:endParaRPr sz="3600"/>
          </a:p>
        </p:txBody>
      </p:sp>
      <p:sp>
        <p:nvSpPr>
          <p:cNvPr descr="Translations" id="361" name="Google Shape;361;p61"/>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700">
                <a:solidFill>
                  <a:srgbClr val="AAAAAA"/>
                </a:solidFill>
                <a:latin typeface="Average"/>
                <a:ea typeface="Average"/>
                <a:cs typeface="Average"/>
                <a:sym typeface="Average"/>
              </a:rPr>
              <a:t>ሲያን በጣም ጠንካራ ነው, እና ቢጫ በጣም ደካማ ነው</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اللون السماوي قوي جدًا، والأصفر ضعيف جدًا</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El cian és molt fort i el groc és molt feble.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青色很浓，黄色很淡</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US" sz="1700">
                <a:solidFill>
                  <a:srgbClr val="AAAAAA"/>
                </a:solidFill>
                <a:latin typeface="Average"/>
                <a:ea typeface="Average"/>
                <a:cs typeface="Average"/>
                <a:sym typeface="Average"/>
              </a:rPr>
              <a:t>فیروزه‌ای خیلی قوی و زرد خیلی ضعیف است</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सियान बहुत मजबूत है, और पीला बहुत कमजोर 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シアンは非常に強く、黄色は非常に弱い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청록색은 매우 강하고 노란색은 매우 약합니다.</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Sîyan pir xurt e, û zer jî pir qels 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O ciano é muito forte e o amarelo é muito fraco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ਨੀਲਾ ਰੰਗ ਬਹੁਤ ਮਜ਼ਬੂਤ ​​ਹੁੰਦਾ ਹੈ, ਅਤੇ ਪੀਲਾ ਰੰਗ ਬਹੁਤ ਕਮਜ਼ੋਰ ਹੁੰਦਾ 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Голубой очень сильный, а желтый очень слабый.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Cyan aad buu u xoog badan yahay, jaalahana aad buu u daciifsan yahay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El cian es muy fuerte y el amarillo es muy débil.</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Cyan ni nguvu sana, na njano ni dhaifu sana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Ang cyan ay napakalakas, at ang dilaw ay napakahina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Camgöbeği çok güçlü, sarı ise çok zayıf</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Блакитний дуже сильний, а жовтий дуже слабкий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US" sz="1700">
                <a:solidFill>
                  <a:srgbClr val="AAAAAA"/>
                </a:solidFill>
                <a:latin typeface="Average"/>
                <a:ea typeface="Average"/>
                <a:cs typeface="Average"/>
                <a:sym typeface="Average"/>
              </a:rPr>
              <a:t>Màu lục lam rất mạnh, còn màu vàng rất yếu</a:t>
            </a:r>
            <a:endParaRPr sz="3200">
              <a:solidFill>
                <a:srgbClr val="CACACA"/>
              </a:solidFill>
              <a:latin typeface="Average"/>
              <a:ea typeface="Average"/>
              <a:cs typeface="Average"/>
              <a:sym typeface="Average"/>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descr="Translations" id="366" name="Google Shape;366;p62"/>
          <p:cNvSpPr txBox="1"/>
          <p:nvPr/>
        </p:nvSpPr>
        <p:spPr>
          <a:xfrm>
            <a:off x="3657600" y="-20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ቀለምዎ በወረቀትዎ ላይ ግልጽ እንዲሆን በቂ ውሃ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استخدم كمية كافية من الماء حتى يصبح الطلاء شفافًا على الورق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Feu servir prou aigua perquè la pintura quedi transparent sobre el paper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使用足够的水，使你的颜料在纸上变得透明</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از آب کافی استفاده کنید تا رنگ روی کاغذ شفاف 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पर्याप्त पानी का प्रयोग करें ताकि आपका पेंट आपके कागज़ पर पारदर्शी हो जाए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紙の上で絵の具が透明になるまで十分な水を使用してください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페인트가 종이 위에서 투명해질 때까지 충분한 물을 사용하세요.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Ji bo ku boyaxa we li ser kaxezê zelal bibe, têra xwe av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Use água suficiente para que a tinta fique transparente no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ਕਾਫ਼ੀ ਪਾਣੀ ਵਰਤੋ ਤਾਂ ਜੋ ਤੁਹਾਡਾ ਰੰਗ ਤੁਹਾਡੇ ਕਾਗਜ਼ 'ਤੇ ਪਾਰਦਰਸ਼ੀ ਹੋ ਜਾਵੇ।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Используйте достаточное количество воды, чтобы краска стала прозрачной на бумаге.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 biyo ku filan si rinjigaagu u noqdo mid hufan warqaddaada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Utilice suficiente agua para que la pintura se vuelva transparente en el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Tumia maji ya kutosha ili rangi yako iwe wazi kwenye karatasi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Gumamit ng sapat na tubig upang ang iyong pintura ay maging transparent sa iyong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Boyanızın kağıt üzerinde şeffaf hale gelmesi için yeterli miktarda su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Використовуйте достатньо води, щоб фарба стала прозорою на папері</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đủ nước để màu sơn của bạn trở nên trong suốt trên giấy</a:t>
            </a:r>
            <a:endParaRPr sz="1900">
              <a:solidFill>
                <a:srgbClr val="AAAAAA"/>
              </a:solidFill>
              <a:latin typeface="Average"/>
              <a:ea typeface="Average"/>
              <a:cs typeface="Average"/>
              <a:sym typeface="Average"/>
            </a:endParaRPr>
          </a:p>
        </p:txBody>
      </p:sp>
      <p:grpSp>
        <p:nvGrpSpPr>
          <p:cNvPr id="367" name="Google Shape;367;p62"/>
          <p:cNvGrpSpPr/>
          <p:nvPr/>
        </p:nvGrpSpPr>
        <p:grpSpPr>
          <a:xfrm>
            <a:off x="-860775" y="-661728"/>
            <a:ext cx="10071863" cy="7994690"/>
            <a:chOff x="-860775" y="-661728"/>
            <a:chExt cx="10071863" cy="7994690"/>
          </a:xfrm>
        </p:grpSpPr>
        <p:sp>
          <p:nvSpPr>
            <p:cNvPr descr="Title" id="368" name="Google Shape;368;p62"/>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800">
                  <a:solidFill>
                    <a:srgbClr val="FFFFFF"/>
                  </a:solidFill>
                  <a:latin typeface="Oswald"/>
                  <a:ea typeface="Oswald"/>
                  <a:cs typeface="Oswald"/>
                  <a:sym typeface="Oswald"/>
                </a:rPr>
                <a:t>Use enough </a:t>
              </a:r>
              <a:r>
                <a:rPr lang="en-US" sz="4800">
                  <a:solidFill>
                    <a:srgbClr val="00FF00"/>
                  </a:solidFill>
                  <a:latin typeface="Oswald"/>
                  <a:ea typeface="Oswald"/>
                  <a:cs typeface="Oswald"/>
                  <a:sym typeface="Oswald"/>
                </a:rPr>
                <a:t>water </a:t>
              </a:r>
              <a:r>
                <a:rPr lang="en-US" sz="4800">
                  <a:solidFill>
                    <a:srgbClr val="FFFFFF"/>
                  </a:solidFill>
                  <a:latin typeface="Oswald"/>
                  <a:ea typeface="Oswald"/>
                  <a:cs typeface="Oswald"/>
                  <a:sym typeface="Oswald"/>
                </a:rPr>
                <a:t>so that your paint becomes </a:t>
              </a:r>
              <a:r>
                <a:rPr lang="en-US" sz="4800">
                  <a:solidFill>
                    <a:srgbClr val="00FF00"/>
                  </a:solidFill>
                  <a:latin typeface="Oswald"/>
                  <a:ea typeface="Oswald"/>
                  <a:cs typeface="Oswald"/>
                  <a:sym typeface="Oswald"/>
                </a:rPr>
                <a:t>transparent </a:t>
              </a:r>
              <a:r>
                <a:rPr lang="en-US" sz="4800">
                  <a:solidFill>
                    <a:srgbClr val="FFFFFF"/>
                  </a:solidFill>
                  <a:latin typeface="Oswald"/>
                  <a:ea typeface="Oswald"/>
                  <a:cs typeface="Oswald"/>
                  <a:sym typeface="Oswald"/>
                </a:rPr>
                <a:t>on your paper</a:t>
              </a:r>
              <a:endParaRPr sz="1200">
                <a:solidFill>
                  <a:srgbClr val="AAAAAA"/>
                </a:solidFill>
                <a:latin typeface="Average"/>
                <a:ea typeface="Average"/>
                <a:cs typeface="Average"/>
                <a:sym typeface="Average"/>
              </a:endParaRPr>
            </a:p>
          </p:txBody>
        </p:sp>
        <p:sp>
          <p:nvSpPr>
            <p:cNvPr id="369" name="Google Shape;369;p62"/>
            <p:cNvSpPr/>
            <p:nvPr/>
          </p:nvSpPr>
          <p:spPr>
            <a:xfrm>
              <a:off x="7132988" y="-661728"/>
              <a:ext cx="2078100" cy="2078100"/>
            </a:xfrm>
            <a:prstGeom prst="smileyFace">
              <a:avLst>
                <a:gd fmla="val 4653" name="adj"/>
              </a:avLst>
            </a:prstGeom>
            <a:solidFill>
              <a:srgbClr val="00FFFF">
                <a:alpha val="5028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2"/>
            <p:cNvSpPr/>
            <p:nvPr/>
          </p:nvSpPr>
          <p:spPr>
            <a:xfrm>
              <a:off x="-860775" y="335175"/>
              <a:ext cx="2078100" cy="2078100"/>
            </a:xfrm>
            <a:prstGeom prst="smileyFace">
              <a:avLst>
                <a:gd fmla="val 4653" name="adj"/>
              </a:avLst>
            </a:prstGeom>
            <a:solidFill>
              <a:srgbClr val="FFFF00">
                <a:alpha val="5140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62"/>
            <p:cNvSpPr/>
            <p:nvPr/>
          </p:nvSpPr>
          <p:spPr>
            <a:xfrm>
              <a:off x="2343102" y="5254862"/>
              <a:ext cx="2078100" cy="2078100"/>
            </a:xfrm>
            <a:prstGeom prst="smileyFace">
              <a:avLst>
                <a:gd fmla="val 4653" name="adj"/>
              </a:avLst>
            </a:prstGeom>
            <a:solidFill>
              <a:srgbClr val="FF00FF">
                <a:alpha val="5084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descr="Title" id="376" name="Google Shape;376;p63"/>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700">
                <a:solidFill>
                  <a:srgbClr val="FFFFFF"/>
                </a:solidFill>
                <a:latin typeface="Oswald"/>
                <a:ea typeface="Oswald"/>
                <a:cs typeface="Oswald"/>
                <a:sym typeface="Oswald"/>
              </a:rPr>
              <a:t>It is much easier and faster to </a:t>
            </a:r>
            <a:r>
              <a:rPr lang="en-US" sz="4700">
                <a:solidFill>
                  <a:srgbClr val="00FF00"/>
                </a:solidFill>
                <a:latin typeface="Oswald"/>
                <a:ea typeface="Oswald"/>
                <a:cs typeface="Oswald"/>
                <a:sym typeface="Oswald"/>
              </a:rPr>
              <a:t>adjust a colour</a:t>
            </a:r>
            <a:r>
              <a:rPr lang="en-US" sz="4700">
                <a:solidFill>
                  <a:srgbClr val="FFFFFF"/>
                </a:solidFill>
                <a:latin typeface="Oswald"/>
                <a:ea typeface="Oswald"/>
                <a:cs typeface="Oswald"/>
                <a:sym typeface="Oswald"/>
              </a:rPr>
              <a:t> with a new layer than to </a:t>
            </a:r>
            <a:r>
              <a:rPr lang="en-US" sz="4700">
                <a:solidFill>
                  <a:srgbClr val="EA9999"/>
                </a:solidFill>
                <a:latin typeface="Oswald"/>
                <a:ea typeface="Oswald"/>
                <a:cs typeface="Oswald"/>
                <a:sym typeface="Oswald"/>
              </a:rPr>
              <a:t>mix a perfect colour</a:t>
            </a:r>
            <a:endParaRPr sz="1950">
              <a:solidFill>
                <a:srgbClr val="EA9999"/>
              </a:solidFill>
              <a:latin typeface="Average"/>
              <a:ea typeface="Average"/>
              <a:cs typeface="Average"/>
              <a:sym typeface="Average"/>
            </a:endParaRPr>
          </a:p>
        </p:txBody>
      </p:sp>
      <p:sp>
        <p:nvSpPr>
          <p:cNvPr descr="Translations" id="377" name="Google Shape;377;p63"/>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200">
                <a:solidFill>
                  <a:srgbClr val="AAAAAA"/>
                </a:solidFill>
                <a:latin typeface="Average"/>
                <a:ea typeface="Average"/>
                <a:cs typeface="Average"/>
                <a:sym typeface="Average"/>
              </a:rPr>
              <a:t>ፍጹም የሆነ ቀለም ከመቀላቀል ይልቅ በአዲስ ንብርብር ቀለምን ማስተካከል በጣም ቀላል እና ፈጣን ነው</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من الأسهل والأسرع بكثير تعديل اللون باستخدام طبقة جديدة بدلاً من مزج لون مثالي</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És molt més fàcil i ràpid ajustar un color amb una nova capa que barrejar un color perfecte.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使用新图层调整颜色比混合完美颜色更容易、更快捷</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US" sz="1200">
                <a:solidFill>
                  <a:srgbClr val="AAAAAA"/>
                </a:solidFill>
                <a:latin typeface="Average"/>
                <a:ea typeface="Average"/>
                <a:cs typeface="Average"/>
                <a:sym typeface="Average"/>
              </a:rPr>
              <a:t>تنظیم رنگ با یک لایه جدید بسیار آسان‌تر و سریع‌تر از ترکیب یک رنگ کامل است.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किसी रंग को एकदम सही रंग में मिलाने की तुलना में नई परत के साथ समायोजित करना बहुत आसान और तेज़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完璧な色を混ぜるよりも、新しいレイヤーで色を調整する方がはるかに簡単で速いです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완벽한 색상을 혼합하는 것보다 새로운 레이어로 색상을 조정하는 것이 훨씬 쉽고 빠릅니다.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Guherandina rengek bi tebeqeyek nû ji tevlihevkirina rengek bêkêmasî pir hêsantir û zûtir 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É muito mais fácil e rápido ajustar uma cor com uma nova camada do que misturar uma cor perfeita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ਇੱਕ ਸੰਪੂਰਨ ਰੰਗ ਨੂੰ ਮਿਲਾਉਣ ਨਾਲੋਂ ਇੱਕ ਨਵੀਂ ਪਰਤ ਨਾਲ ਰੰਗ ਨੂੰ ਐਡਜਸਟ ਕਰਨਾ ਬਹੁਤ ਸੌਖਾ ਅਤੇ ਤੇਜ਼ 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Гораздо проще и быстрее настроить цвет с помощью нового слоя, чем смешивать идеальный цвет.</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Aad bay u fududahay oo dhakhso badan tahay in lagu hagaajiyo midab leh lakab cusub intii lagu qasi lahaa midab qumman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Es mucho más fácil y rápido ajustar un color con una nueva capa que mezclar un color perfecto.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Ni rahisi zaidi na kwa kasi kurekebisha rangi na safu mpya kuliko kuchanganya rangi kamili</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Ito ay mas madali at mas mabilis na ayusin ang isang kulay gamit ang isang bagong layer kaysa sa paghaluin ang isang perpektong kulay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Mükemmel bir rengi karıştırmaktan ziyade yeni bir katmanla rengi ayarlamak çok daha kolay ve hızlıdır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Набагато легше та швидше налаштувати колір за допомогою нового шару, ніж змішувати ідеальний колір.</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US" sz="1200">
                <a:solidFill>
                  <a:srgbClr val="AAAAAA"/>
                </a:solidFill>
                <a:latin typeface="Average"/>
                <a:ea typeface="Average"/>
                <a:cs typeface="Average"/>
                <a:sym typeface="Average"/>
              </a:rPr>
              <a:t>Việc điều chỉnh màu sắc bằng một lớp mới dễ dàng và nhanh hơn nhiều so với việc pha trộn một màu hoàn hảo</a:t>
            </a:r>
            <a:endParaRPr sz="115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grpSp>
        <p:nvGrpSpPr>
          <p:cNvPr id="382" name="Google Shape;382;p64"/>
          <p:cNvGrpSpPr/>
          <p:nvPr/>
        </p:nvGrpSpPr>
        <p:grpSpPr>
          <a:xfrm>
            <a:off x="-131" y="0"/>
            <a:ext cx="4572131" cy="5918440"/>
            <a:chOff x="-131" y="0"/>
            <a:chExt cx="4572131" cy="5918440"/>
          </a:xfrm>
        </p:grpSpPr>
        <p:sp>
          <p:nvSpPr>
            <p:cNvPr descr="Title" id="383" name="Google Shape;383;p64"/>
            <p:cNvSpPr txBox="1"/>
            <p:nvPr/>
          </p:nvSpPr>
          <p:spPr>
            <a:xfrm>
              <a:off x="0" y="0"/>
              <a:ext cx="4572000" cy="420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5000">
                  <a:solidFill>
                    <a:srgbClr val="FFFFFF"/>
                  </a:solidFill>
                  <a:latin typeface="Oswald"/>
                  <a:ea typeface="Oswald"/>
                  <a:cs typeface="Oswald"/>
                  <a:sym typeface="Oswald"/>
                </a:rPr>
                <a:t>If you mix complementary colours together you get black</a:t>
              </a:r>
              <a:endParaRPr sz="2200">
                <a:solidFill>
                  <a:srgbClr val="AAAAAA"/>
                </a:solidFill>
                <a:latin typeface="Average"/>
                <a:ea typeface="Average"/>
                <a:cs typeface="Average"/>
                <a:sym typeface="Average"/>
              </a:endParaRPr>
            </a:p>
          </p:txBody>
        </p:sp>
        <p:grpSp>
          <p:nvGrpSpPr>
            <p:cNvPr id="384" name="Google Shape;384;p64"/>
            <p:cNvGrpSpPr/>
            <p:nvPr/>
          </p:nvGrpSpPr>
          <p:grpSpPr>
            <a:xfrm>
              <a:off x="-131" y="5056710"/>
              <a:ext cx="4571771" cy="861731"/>
              <a:chOff x="2765425" y="1388175"/>
              <a:chExt cx="4851200" cy="914400"/>
            </a:xfrm>
          </p:grpSpPr>
          <p:sp>
            <p:nvSpPr>
              <p:cNvPr id="385" name="Google Shape;385;p64"/>
              <p:cNvSpPr/>
              <p:nvPr/>
            </p:nvSpPr>
            <p:spPr>
              <a:xfrm>
                <a:off x="3527425" y="1388175"/>
                <a:ext cx="914400" cy="914400"/>
              </a:xfrm>
              <a:prstGeom prst="smileyFace">
                <a:avLst>
                  <a:gd fmla="val 4653" name="adj"/>
                </a:avLst>
              </a:prstGeom>
              <a:solidFill>
                <a:srgbClr val="00FF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64"/>
              <p:cNvSpPr/>
              <p:nvPr/>
            </p:nvSpPr>
            <p:spPr>
              <a:xfrm>
                <a:off x="2765425" y="1388175"/>
                <a:ext cx="914400" cy="914400"/>
              </a:xfrm>
              <a:prstGeom prst="smileyFace">
                <a:avLst>
                  <a:gd fmla="val 4653" name="adj"/>
                </a:avLst>
              </a:prstGeom>
              <a:solidFill>
                <a:srgbClr val="FFFF00"/>
              </a:solidFill>
              <a:ln cap="flat" cmpd="sng" w="2857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64"/>
              <p:cNvSpPr/>
              <p:nvPr/>
            </p:nvSpPr>
            <p:spPr>
              <a:xfrm>
                <a:off x="4289425" y="1388175"/>
                <a:ext cx="914400" cy="914400"/>
              </a:xfrm>
              <a:prstGeom prst="smileyFace">
                <a:avLst>
                  <a:gd fmla="val 4653" name="adj"/>
                </a:avLst>
              </a:prstGeom>
              <a:solidFill>
                <a:srgbClr val="FF00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4"/>
              <p:cNvSpPr/>
              <p:nvPr/>
            </p:nvSpPr>
            <p:spPr>
              <a:xfrm>
                <a:off x="6702225" y="1388175"/>
                <a:ext cx="914400" cy="914400"/>
              </a:xfrm>
              <a:prstGeom prst="smileyFace">
                <a:avLst>
                  <a:gd fmla="val 4653" name="adj"/>
                </a:avLst>
              </a:prstGeom>
              <a:solidFill>
                <a:srgbClr val="000000"/>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4"/>
              <p:cNvSpPr/>
              <p:nvPr/>
            </p:nvSpPr>
            <p:spPr>
              <a:xfrm>
                <a:off x="5666225" y="1461525"/>
                <a:ext cx="726000" cy="767700"/>
              </a:xfrm>
              <a:prstGeom prst="mathEqual">
                <a:avLst>
                  <a:gd fmla="val 23520" name="adj1"/>
                  <a:gd fmla="val 11760" name="adj2"/>
                </a:avLst>
              </a:prstGeom>
              <a:solidFill>
                <a:srgbClr val="B7B7B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descr="Translations" id="390" name="Google Shape;390;p64"/>
          <p:cNvSpPr txBox="1"/>
          <p:nvPr/>
        </p:nvSpPr>
        <p:spPr>
          <a:xfrm>
            <a:off x="4572000" y="0"/>
            <a:ext cx="4571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ተጨማሪ ቀለሞችን አንድ ላይ ካዋህዱ ጥቁር ታገኛለህ</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إذا قمت بخلط الألوان التكميلية معًا، ستحصل على اللون الأسود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Si barreges colors complementaris, obtindràs el negre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如果将互补色混合在一起，就会得到黑色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اگر رنگ‌های مکمل را با هم مخلوط کنید، مشکی به دست می‌آید.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यदि आप पूरक रंगों को एक साथ मिलाते हैं तो आपको काला रंग मिलता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補色を混ぜると黒になる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보색을 섞으면 검정색이 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Ger hûn rengên temamker tevlihev bikin hûn reş digirin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Se você misturar cores complementares, obterá preto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ਜੇਕਰ ਤੁਸੀਂ ਪੂਰਕ ਰੰਗਾਂ ਨੂੰ ਇਕੱਠੇ ਮਿਲਾਉਂਦੇ ਹੋ ਤਾਂ ਤੁਸੀਂ ਕਾਲੇ ਹੋ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Если смешать дополнительные цвета, получится черный.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Haddi aad isku dhafto midabyo is kaaba ah waxaad helaysaa madow</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Si mezclas colores complementarios obtienes el negro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Ukichanganya rangi za ziada pamoja unakuwa mweusi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Kung pinaghalo mo ang mga pantulong na kulay, makakakuha ka ng itim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Tamamlayıcı renkleri karıştırırsanız siyah elde edersiniz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Якщо змішати додаткові кольори, то отримаємо чорний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Nếu bạn trộn các màu bổ sung với nhau, bạn sẽ có màu đen</a:t>
            </a:r>
            <a:endParaRPr sz="2600">
              <a:solidFill>
                <a:srgbClr val="CACACA"/>
              </a:solidFill>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descr="Title" id="395" name="Google Shape;395;p65"/>
          <p:cNvSpPr txBox="1"/>
          <p:nvPr/>
        </p:nvSpPr>
        <p:spPr>
          <a:xfrm>
            <a:off x="0" y="-25"/>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6300">
                <a:solidFill>
                  <a:srgbClr val="FFFFFF"/>
                </a:solidFill>
                <a:latin typeface="Oswald"/>
                <a:ea typeface="Oswald"/>
                <a:cs typeface="Oswald"/>
                <a:sym typeface="Oswald"/>
              </a:rPr>
              <a:t>Using a </a:t>
            </a:r>
            <a:r>
              <a:rPr lang="en-US" sz="6300">
                <a:solidFill>
                  <a:srgbClr val="A2C4C9"/>
                </a:solidFill>
                <a:latin typeface="Oswald"/>
                <a:ea typeface="Oswald"/>
                <a:cs typeface="Oswald"/>
                <a:sym typeface="Oswald"/>
              </a:rPr>
              <a:t>colour </a:t>
            </a:r>
            <a:r>
              <a:rPr lang="en-US" sz="6300">
                <a:solidFill>
                  <a:srgbClr val="F9CB9C"/>
                </a:solidFill>
                <a:latin typeface="Oswald"/>
                <a:ea typeface="Oswald"/>
                <a:cs typeface="Oswald"/>
                <a:sym typeface="Oswald"/>
              </a:rPr>
              <a:t>scheme </a:t>
            </a:r>
            <a:r>
              <a:rPr lang="en-US" sz="6300">
                <a:solidFill>
                  <a:srgbClr val="FFFFFF"/>
                </a:solidFill>
                <a:latin typeface="Oswald"/>
                <a:ea typeface="Oswald"/>
                <a:cs typeface="Oswald"/>
                <a:sym typeface="Oswald"/>
              </a:rPr>
              <a:t>is better than matching natural colours</a:t>
            </a:r>
            <a:endParaRPr sz="2700">
              <a:solidFill>
                <a:srgbClr val="AAAAAA"/>
              </a:solidFill>
              <a:latin typeface="Average"/>
              <a:ea typeface="Average"/>
              <a:cs typeface="Average"/>
              <a:sym typeface="Average"/>
            </a:endParaRPr>
          </a:p>
        </p:txBody>
      </p:sp>
      <p:sp>
        <p:nvSpPr>
          <p:cNvPr descr="Translations" id="396" name="Google Shape;396;p65"/>
          <p:cNvSpPr txBox="1"/>
          <p:nvPr/>
        </p:nvSpPr>
        <p:spPr>
          <a:xfrm>
            <a:off x="3657600" y="-25"/>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500">
                <a:solidFill>
                  <a:srgbClr val="AAAAAA"/>
                </a:solidFill>
                <a:latin typeface="Average"/>
                <a:ea typeface="Average"/>
                <a:cs typeface="Average"/>
                <a:sym typeface="Average"/>
              </a:rPr>
              <a:t>የቀለም ዘዴን መጠቀም ተፈጥሯዊ ቀለሞችን ከማጣመር የተሻለ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استخدام مخطط الألوان أفضل من مطابقة الألوان الطبيعية</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Utilitzar una combinació de colors és millor que combinar colors naturals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使用配色方案比匹配自然色更好</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US" sz="1500">
                <a:solidFill>
                  <a:srgbClr val="AAAAAA"/>
                </a:solidFill>
                <a:latin typeface="Average"/>
                <a:ea typeface="Average"/>
                <a:cs typeface="Average"/>
                <a:sym typeface="Average"/>
              </a:rPr>
              <a:t>استفاده از یک طرح رنگی بهتر از تطبیق با رنگ‌های طبیعی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प्राकृतिक रंगों के मिलान से बेहतर है रंग योजना का उपयोग करना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自然な色を合わせるよりも配色を使う方が良い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자연스러운 색상을 맞추는 것보다 색상 구성표를 사용하는 것이 더 좋습니다.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Lihevhatina rengên xwezayî ji bikaranîna rengan çêtir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um esquema de cores é melhor do que combinar cores naturais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ਕੁਦਰਤੀ ਰੰਗਾਂ ਨਾਲ ਮੇਲ ਕਰਨ ਨਾਲੋਂ ਰੰਗ ਸਕੀਮ ਦੀ ਵਰਤੋਂ ਕਰਨਾ ਬਿਹਤਰ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Использование цветовой схемы лучше, чем подбор естественных цветов.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Isticmaalka nidaamka midabku wuxuu ka fiican yahay isku-dhafka midabada dabiiciga ah</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Usar una combinación de colores es mejor que combinar colores naturales.</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Kutumia mpango wa rangi ni bora zaidi kuliko kufanana na rangi za asili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Ang paggamit ng scheme ng kulay ay mas mahusay kaysa sa pagtutugma ng mga natural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Doğal renkleri eşleştirmektense bir renk şeması kullanmak daha iyidir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Використання колірної гами краще, ніж поєднання природних кольорів</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US" sz="1500">
                <a:solidFill>
                  <a:srgbClr val="AAAAAA"/>
                </a:solidFill>
                <a:latin typeface="Average"/>
                <a:ea typeface="Average"/>
                <a:cs typeface="Average"/>
                <a:sym typeface="Average"/>
              </a:rPr>
              <a:t>Sử dụng một bảng màu tốt hơn là kết hợp các màu tự nhiên</a:t>
            </a:r>
            <a:endParaRPr sz="2300">
              <a:solidFill>
                <a:srgbClr val="CACACA"/>
              </a:solidFill>
              <a:latin typeface="Average"/>
              <a:ea typeface="Average"/>
              <a:cs typeface="Average"/>
              <a:sym typeface="Average"/>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0" name="Shape 400"/>
        <p:cNvGrpSpPr/>
        <p:nvPr/>
      </p:nvGrpSpPr>
      <p:grpSpPr>
        <a:xfrm>
          <a:off x="0" y="0"/>
          <a:ext cx="0" cy="0"/>
          <a:chOff x="0" y="0"/>
          <a:chExt cx="0" cy="0"/>
        </a:xfrm>
      </p:grpSpPr>
      <p:pic>
        <p:nvPicPr>
          <p:cNvPr id="401" name="Google Shape;401;p66"/>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id="402" name="Google Shape;402;p66"/>
          <p:cNvSpPr txBox="1"/>
          <p:nvPr>
            <p:ph idx="1" type="subTitle"/>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C00000"/>
              </a:buClr>
              <a:buFont typeface="Arial"/>
              <a:buNone/>
            </a:pPr>
            <a:r>
              <a:rPr b="1" i="0" lang="en-US" sz="3200" u="none" cap="none" strike="noStrike">
                <a:solidFill>
                  <a:srgbClr val="C00000"/>
                </a:solidFill>
                <a:latin typeface="Open Sans"/>
                <a:ea typeface="Open Sans"/>
                <a:cs typeface="Open Sans"/>
                <a:sym typeface="Open Sans"/>
              </a:rPr>
              <a:t>Visual Arts</a:t>
            </a:r>
            <a:endParaRPr>
              <a:latin typeface="Open Sans"/>
              <a:ea typeface="Open Sans"/>
              <a:cs typeface="Open Sans"/>
              <a:sym typeface="Open Sans"/>
            </a:endParaRPr>
          </a:p>
          <a:p>
            <a:pPr indent="0" lvl="0" marL="0" marR="0" rtl="0" algn="r">
              <a:lnSpc>
                <a:spcPct val="100000"/>
              </a:lnSpc>
              <a:spcBef>
                <a:spcPts val="640"/>
              </a:spcBef>
              <a:spcAft>
                <a:spcPts val="0"/>
              </a:spcAft>
              <a:buClr>
                <a:srgbClr val="C00000"/>
              </a:buClr>
              <a:buFont typeface="Arial"/>
              <a:buNone/>
            </a:pPr>
            <a:r>
              <a:rPr i="0" lang="en-US" sz="3200" u="none" cap="none" strike="noStrike">
                <a:solidFill>
                  <a:srgbClr val="C00000"/>
                </a:solidFill>
                <a:latin typeface="Open Sans"/>
                <a:ea typeface="Open Sans"/>
                <a:cs typeface="Open Sans"/>
                <a:sym typeface="Open Sans"/>
              </a:rPr>
              <a:t>Colour Schemes for Balanced Compositions</a:t>
            </a:r>
            <a:endParaRPr>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40"/>
          <p:cNvSpPr txBox="1"/>
          <p:nvPr/>
        </p:nvSpPr>
        <p:spPr>
          <a:xfrm>
            <a:off x="1828725" y="4029025"/>
            <a:ext cx="5506800" cy="2295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400">
                <a:solidFill>
                  <a:srgbClr val="FFFFFF"/>
                </a:solidFill>
                <a:latin typeface="Cabin"/>
                <a:ea typeface="Cabin"/>
                <a:cs typeface="Cabin"/>
                <a:sym typeface="Cabin"/>
              </a:rPr>
              <a:t>Njideka Akunyili Crosby </a:t>
            </a:r>
            <a:r>
              <a:rPr i="1" lang="en-US" sz="2400">
                <a:solidFill>
                  <a:srgbClr val="B7B7B7"/>
                </a:solidFill>
                <a:latin typeface="Cabin"/>
                <a:ea typeface="Cabin"/>
                <a:cs typeface="Cabin"/>
                <a:sym typeface="Cabin"/>
              </a:rPr>
              <a:t>@njidekaakunyilicrosby</a:t>
            </a:r>
            <a:r>
              <a:rPr lang="en-US" sz="2400">
                <a:solidFill>
                  <a:srgbClr val="B7B7B7"/>
                </a:solidFill>
                <a:latin typeface="Cabin"/>
                <a:ea typeface="Cabin"/>
                <a:cs typeface="Cabin"/>
                <a:sym typeface="Cabin"/>
              </a:rPr>
              <a:t>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(Nigeria and US)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multimedia artworks</a:t>
            </a:r>
            <a:endParaRPr b="1" sz="2400">
              <a:solidFill>
                <a:srgbClr val="FFFFFF"/>
              </a:solidFill>
              <a:latin typeface="Cabin"/>
              <a:ea typeface="Cabin"/>
              <a:cs typeface="Cabin"/>
              <a:sym typeface="Cabin"/>
            </a:endParaRPr>
          </a:p>
        </p:txBody>
      </p:sp>
      <p:pic>
        <p:nvPicPr>
          <p:cNvPr id="211" name="Google Shape;211;p40"/>
          <p:cNvPicPr preferRelativeResize="0"/>
          <p:nvPr/>
        </p:nvPicPr>
        <p:blipFill>
          <a:blip r:embed="rId3">
            <a:alphaModFix/>
          </a:blip>
          <a:stretch>
            <a:fillRect/>
          </a:stretch>
        </p:blipFill>
        <p:spPr>
          <a:xfrm>
            <a:off x="-12" y="580675"/>
            <a:ext cx="4466775" cy="3436446"/>
          </a:xfrm>
          <a:prstGeom prst="rect">
            <a:avLst/>
          </a:prstGeom>
          <a:noFill/>
          <a:ln>
            <a:noFill/>
          </a:ln>
        </p:spPr>
      </p:pic>
      <p:pic>
        <p:nvPicPr>
          <p:cNvPr id="212" name="Google Shape;212;p40"/>
          <p:cNvPicPr preferRelativeResize="0"/>
          <p:nvPr/>
        </p:nvPicPr>
        <p:blipFill>
          <a:blip r:embed="rId4">
            <a:alphaModFix/>
          </a:blip>
          <a:stretch>
            <a:fillRect/>
          </a:stretch>
        </p:blipFill>
        <p:spPr>
          <a:xfrm>
            <a:off x="4677225" y="568775"/>
            <a:ext cx="4466775" cy="3460250"/>
          </a:xfrm>
          <a:prstGeom prst="rect">
            <a:avLst/>
          </a:prstGeom>
          <a:noFill/>
          <a:ln>
            <a:noFill/>
          </a:ln>
        </p:spPr>
      </p:pic>
      <p:pic>
        <p:nvPicPr>
          <p:cNvPr id="213" name="Google Shape;213;p40"/>
          <p:cNvPicPr preferRelativeResize="0"/>
          <p:nvPr/>
        </p:nvPicPr>
        <p:blipFill>
          <a:blip r:embed="rId5">
            <a:alphaModFix/>
          </a:blip>
          <a:stretch>
            <a:fillRect/>
          </a:stretch>
        </p:blipFill>
        <p:spPr>
          <a:xfrm>
            <a:off x="-75" y="4508588"/>
            <a:ext cx="1828800" cy="1828800"/>
          </a:xfrm>
          <a:prstGeom prst="rect">
            <a:avLst/>
          </a:prstGeom>
          <a:noFill/>
          <a:ln>
            <a:noFill/>
          </a:ln>
        </p:spPr>
      </p:pic>
      <p:pic>
        <p:nvPicPr>
          <p:cNvPr id="214" name="Google Shape;214;p40"/>
          <p:cNvPicPr preferRelativeResize="0"/>
          <p:nvPr/>
        </p:nvPicPr>
        <p:blipFill>
          <a:blip r:embed="rId6">
            <a:alphaModFix/>
          </a:blip>
          <a:stretch>
            <a:fillRect/>
          </a:stretch>
        </p:blipFill>
        <p:spPr>
          <a:xfrm>
            <a:off x="7335525" y="4508592"/>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descr="Translations" id="407" name="Google Shape;407;p67"/>
          <p:cNvSpPr txBox="1"/>
          <p:nvPr/>
        </p:nvSpPr>
        <p:spPr>
          <a:xfrm>
            <a:off x="4002525" y="0"/>
            <a:ext cx="5141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የሚጠቀሙባቸው ቀለሞች ያነሱ ናቸው, የስዕልዎ ተፅእኖ የበለጠ ይሆናል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كلما قل عدد الألوان التي تستخدمها، كلما كان تأثير لوحتك أكبر</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Com menys colors utilitzeu, més gran serà l'impacte de la vostra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使用的颜色越少，绘画的影响力就越大</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هرچه از رنگ‌های کمتری استفاده کنید، تأثیر نقاشی شما بیشتر خواهد بود.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आप जितने कम रंगों का उपयोग करेंगे, आपकी पेंटिंग का प्रभाव उतना ही अधिक होगा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使用する色が少ないほど、絵画のインパクトは大きくなります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사용하는 색상이 적을수록 그림의 효과가 커집니다.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Her ku hûn kêmtir rengan bikar bînin, bandora wêneyê we mezintir dibe</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Quanto menos cores você usar, maior será o impacto da sua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ਜਿੰਨੇ ਘੱਟ ਰੰਗ ਤੁਸੀਂ ਵਰਤਦੇ ਹੋ, ਤੁਹਾਡੀ ਪੇਂਟਿੰਗ ਦਾ ਪ੍ਰਭਾਵ ਓਨਾ ਹੀ ਵੱਡਾ ਹੋਵੇਗਾ।</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Чем меньше цветов вы используете, тем сильнее будет впечатление от вашей картины.</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yar ee aad isticmaashid, waa weyntahay saameynta rinjiyeyntaada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Cuanto menos colores utilices, mayor será el impacto de tu pintura.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chache unazotumia, ndivyo athari ya uchoraji wako inavyoongezeka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mas kaunting mga kulay na ginagamit mo, mas malaki ang epekto ng iyong pagpipinta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Ne kadar az renk kullanırsanız, resminizin etkisi o kadar büyük olur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Чим менше кольорів ви використовуєте, тим більший вплив має ваш малюнок</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Càng ít màu sắc được sử dụng, tác động của bức tranh của bạn càng lớn</a:t>
            </a:r>
            <a:endParaRPr>
              <a:solidFill>
                <a:srgbClr val="CACACA"/>
              </a:solidFill>
              <a:latin typeface="Average"/>
              <a:ea typeface="Average"/>
              <a:cs typeface="Average"/>
              <a:sym typeface="Average"/>
            </a:endParaRPr>
          </a:p>
        </p:txBody>
      </p:sp>
      <p:grpSp>
        <p:nvGrpSpPr>
          <p:cNvPr id="408" name="Google Shape;408;p67"/>
          <p:cNvGrpSpPr/>
          <p:nvPr/>
        </p:nvGrpSpPr>
        <p:grpSpPr>
          <a:xfrm>
            <a:off x="0" y="0"/>
            <a:ext cx="3881100" cy="6858000"/>
            <a:chOff x="0" y="0"/>
            <a:chExt cx="3881100" cy="6858000"/>
          </a:xfrm>
        </p:grpSpPr>
        <p:sp>
          <p:nvSpPr>
            <p:cNvPr descr="Title" id="409" name="Google Shape;409;p67"/>
            <p:cNvSpPr txBox="1"/>
            <p:nvPr/>
          </p:nvSpPr>
          <p:spPr>
            <a:xfrm>
              <a:off x="0" y="0"/>
              <a:ext cx="38811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300">
                  <a:solidFill>
                    <a:srgbClr val="FFFFFF"/>
                  </a:solidFill>
                  <a:latin typeface="Oswald"/>
                  <a:ea typeface="Oswald"/>
                  <a:cs typeface="Oswald"/>
                  <a:sym typeface="Oswald"/>
                </a:rPr>
                <a:t>The </a:t>
              </a:r>
              <a:r>
                <a:rPr lang="en-US" sz="4300">
                  <a:solidFill>
                    <a:srgbClr val="00FF00"/>
                  </a:solidFill>
                  <a:latin typeface="Oswald"/>
                  <a:ea typeface="Oswald"/>
                  <a:cs typeface="Oswald"/>
                  <a:sym typeface="Oswald"/>
                </a:rPr>
                <a:t>fewer colours</a:t>
              </a:r>
              <a:r>
                <a:rPr lang="en-US" sz="4300">
                  <a:solidFill>
                    <a:srgbClr val="FFFFFF"/>
                  </a:solidFill>
                  <a:latin typeface="Oswald"/>
                  <a:ea typeface="Oswald"/>
                  <a:cs typeface="Oswald"/>
                  <a:sym typeface="Oswald"/>
                </a:rPr>
                <a:t> you use, the bigger the </a:t>
              </a:r>
              <a:r>
                <a:rPr lang="en-US" sz="4300">
                  <a:solidFill>
                    <a:srgbClr val="00FF00"/>
                  </a:solidFill>
                  <a:latin typeface="Oswald"/>
                  <a:ea typeface="Oswald"/>
                  <a:cs typeface="Oswald"/>
                  <a:sym typeface="Oswald"/>
                </a:rPr>
                <a:t>impact </a:t>
              </a:r>
              <a:r>
                <a:rPr lang="en-US" sz="4300">
                  <a:solidFill>
                    <a:srgbClr val="FFFFFF"/>
                  </a:solidFill>
                  <a:latin typeface="Oswald"/>
                  <a:ea typeface="Oswald"/>
                  <a:cs typeface="Oswald"/>
                  <a:sym typeface="Oswald"/>
                </a:rPr>
                <a:t>of your painting</a:t>
              </a:r>
              <a:endParaRPr sz="750">
                <a:solidFill>
                  <a:srgbClr val="AAAAAA"/>
                </a:solidFill>
                <a:latin typeface="Average"/>
                <a:ea typeface="Average"/>
                <a:cs typeface="Average"/>
                <a:sym typeface="Average"/>
              </a:endParaRPr>
            </a:p>
          </p:txBody>
        </p:sp>
        <p:pic>
          <p:nvPicPr>
            <p:cNvPr id="410" name="Google Shape;410;p67"/>
            <p:cNvPicPr preferRelativeResize="0"/>
            <p:nvPr/>
          </p:nvPicPr>
          <p:blipFill rotWithShape="1">
            <a:blip r:embed="rId3">
              <a:alphaModFix/>
            </a:blip>
            <a:srcRect b="0" l="0" r="0" t="0"/>
            <a:stretch/>
          </p:blipFill>
          <p:spPr>
            <a:xfrm>
              <a:off x="1026161" y="228612"/>
              <a:ext cx="1828800" cy="1804500"/>
            </a:xfrm>
            <a:prstGeom prst="rect">
              <a:avLst/>
            </a:prstGeom>
            <a:noFill/>
            <a:ln>
              <a:noFill/>
            </a:ln>
          </p:spPr>
        </p:pic>
        <p:pic>
          <p:nvPicPr>
            <p:cNvPr descr="colour wheel-b-oc" id="411" name="Google Shape;411;p67"/>
            <p:cNvPicPr preferRelativeResize="0"/>
            <p:nvPr/>
          </p:nvPicPr>
          <p:blipFill rotWithShape="1">
            <a:blip r:embed="rId4">
              <a:alphaModFix/>
            </a:blip>
            <a:srcRect b="0" l="0" r="0" t="0"/>
            <a:stretch/>
          </p:blipFill>
          <p:spPr>
            <a:xfrm>
              <a:off x="1026139" y="4824900"/>
              <a:ext cx="1828800" cy="1804500"/>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descr="Translations" id="416" name="Google Shape;416;p68"/>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a:solidFill>
                  <a:srgbClr val="AAAAAA"/>
                </a:solidFill>
                <a:latin typeface="Average"/>
                <a:ea typeface="Average"/>
                <a:cs typeface="Average"/>
                <a:sym typeface="Average"/>
              </a:rPr>
              <a:t>ተጨማሪ ቀለሞች ነገሮችን አስገራሚ ወይም ውጥረት የሚያደርጉ ተቃራኒዎች ናቸው።</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الألوان التكميلية هي ألوان متناقضة تجعل الأمور درامية أو متوترة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Els colors complementaris són oposats que fan que les coses siguin dramàtiques o tenses.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互补色是相反的颜色，可以使事物变得戏剧化或紧张</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US">
                <a:solidFill>
                  <a:srgbClr val="AAAAAA"/>
                </a:solidFill>
                <a:latin typeface="Average"/>
                <a:ea typeface="Average"/>
                <a:cs typeface="Average"/>
                <a:sym typeface="Average"/>
              </a:rPr>
              <a:t>رنگ‌های مکمل، متضادهایی هستند که باعث می‌شوند فضا دراماتیک یا پرتنش شود.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पूरक रंग विपरीत रंग होते हैं जो चीज़ों को नाटकीय या तनावपूर्ण बनाते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補色は対照的な色であり、物事をドラマチックにしたり緊張させたりします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보색은 사물을 극적이거나 긴장되게 만드는 반대색입니다.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Rengên temamker dijber in ku tiştan dramatîk an aloz dikin.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Cores complementares são opostas que tornam as coisas dramáticas ou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ਪੂਰਕ ਰੰਗ ਵਿਰੋਧੀ ਹੁੰਦੇ ਹਨ ਜੋ ਚੀਜ਼ਾਂ ਨੂੰ ਨਾਟਕੀ ਜਾਂ ਤਣਾਅਪੂਰਨ ਬਣਾਉਂਦੇ ਹਨ।</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Дополнительные цвета — это противоположности, которые делают вещи драматичными или напряженными.</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Midabada isdhaxgalka ahi waa iska soo horjeeda taas oo ka dhigaysa wax yaab leh ama kacsan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Los colores complementarios son opuestos que hacen que las cosas sean dramáticas o tensas.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Rangi zinazosaidiana ni vinyume vinavyofanya mambo kuwa makubwa au ya wakati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Ang mga komplementaryong kulay ay magkasalungat na gumagawa ng mga bagay na dramatiko o panahunan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Tamamlayıcı renkler, şeyleri dramatik veya gergin hale getiren zıt renklerdir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Додаткові кольори – це протилежності, які роблять об'єкт драматичним або напруженим.</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US">
                <a:solidFill>
                  <a:srgbClr val="AAAAAA"/>
                </a:solidFill>
                <a:latin typeface="Average"/>
                <a:ea typeface="Average"/>
                <a:cs typeface="Average"/>
                <a:sym typeface="Average"/>
              </a:rPr>
              <a:t>Màu bổ sung là những màu đối lập làm cho mọi thứ trở nên kịch tính hoặc căng thẳng</a:t>
            </a:r>
            <a:endParaRPr sz="1900">
              <a:solidFill>
                <a:srgbClr val="CACACA"/>
              </a:solidFill>
              <a:latin typeface="Average"/>
              <a:ea typeface="Average"/>
              <a:cs typeface="Average"/>
              <a:sym typeface="Average"/>
            </a:endParaRPr>
          </a:p>
        </p:txBody>
      </p:sp>
      <p:grpSp>
        <p:nvGrpSpPr>
          <p:cNvPr id="417" name="Google Shape;417;p68"/>
          <p:cNvGrpSpPr/>
          <p:nvPr/>
        </p:nvGrpSpPr>
        <p:grpSpPr>
          <a:xfrm>
            <a:off x="0" y="0"/>
            <a:ext cx="3657600" cy="6858000"/>
            <a:chOff x="0" y="0"/>
            <a:chExt cx="3657600" cy="6858000"/>
          </a:xfrm>
        </p:grpSpPr>
        <p:sp>
          <p:nvSpPr>
            <p:cNvPr descr="Title" id="418" name="Google Shape;418;p68"/>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00"/>
                  </a:solidFill>
                  <a:latin typeface="Oswald"/>
                  <a:ea typeface="Oswald"/>
                  <a:cs typeface="Oswald"/>
                  <a:sym typeface="Oswald"/>
                </a:rPr>
                <a:t>Complementary </a:t>
              </a:r>
              <a:r>
                <a:rPr lang="en-US" sz="4100">
                  <a:solidFill>
                    <a:srgbClr val="FFFFFF"/>
                  </a:solidFill>
                  <a:latin typeface="Oswald"/>
                  <a:ea typeface="Oswald"/>
                  <a:cs typeface="Oswald"/>
                  <a:sym typeface="Oswald"/>
                </a:rPr>
                <a:t>colours are </a:t>
              </a:r>
              <a:r>
                <a:rPr lang="en-US" sz="4100">
                  <a:solidFill>
                    <a:srgbClr val="00FF00"/>
                  </a:solidFill>
                  <a:latin typeface="Oswald"/>
                  <a:ea typeface="Oswald"/>
                  <a:cs typeface="Oswald"/>
                  <a:sym typeface="Oswald"/>
                </a:rPr>
                <a:t>opposites </a:t>
              </a:r>
              <a:br>
                <a:rPr lang="en-US" sz="4100">
                  <a:solidFill>
                    <a:srgbClr val="FFFFFF"/>
                  </a:solidFill>
                  <a:latin typeface="Oswald"/>
                  <a:ea typeface="Oswald"/>
                  <a:cs typeface="Oswald"/>
                  <a:sym typeface="Oswald"/>
                </a:rPr>
              </a:br>
              <a:r>
                <a:rPr lang="en-US" sz="4100">
                  <a:solidFill>
                    <a:srgbClr val="FFFFFF"/>
                  </a:solidFill>
                  <a:latin typeface="Oswald"/>
                  <a:ea typeface="Oswald"/>
                  <a:cs typeface="Oswald"/>
                  <a:sym typeface="Oswald"/>
                </a:rPr>
                <a:t>that make things dramatic or tense</a:t>
              </a:r>
              <a:endParaRPr sz="1900">
                <a:solidFill>
                  <a:srgbClr val="FFFFFF"/>
                </a:solidFill>
                <a:latin typeface="Average"/>
                <a:ea typeface="Average"/>
                <a:cs typeface="Average"/>
                <a:sym typeface="Average"/>
              </a:endParaRPr>
            </a:p>
          </p:txBody>
        </p:sp>
        <p:pic>
          <p:nvPicPr>
            <p:cNvPr id="419" name="Google Shape;419;p68"/>
            <p:cNvPicPr preferRelativeResize="0"/>
            <p:nvPr/>
          </p:nvPicPr>
          <p:blipFill>
            <a:blip r:embed="rId3">
              <a:alphaModFix/>
            </a:blip>
            <a:stretch>
              <a:fillRect/>
            </a:stretch>
          </p:blipFill>
          <p:spPr>
            <a:xfrm>
              <a:off x="1028700" y="228600"/>
              <a:ext cx="1600200" cy="1600200"/>
            </a:xfrm>
            <a:prstGeom prst="rect">
              <a:avLst/>
            </a:prstGeom>
            <a:noFill/>
            <a:ln>
              <a:noFill/>
            </a:ln>
          </p:spPr>
        </p:pic>
        <p:pic>
          <p:nvPicPr>
            <p:cNvPr id="420" name="Google Shape;420;p68"/>
            <p:cNvPicPr preferRelativeResize="0"/>
            <p:nvPr/>
          </p:nvPicPr>
          <p:blipFill>
            <a:blip r:embed="rId4">
              <a:alphaModFix/>
            </a:blip>
            <a:stretch>
              <a:fillRect/>
            </a:stretch>
          </p:blipFill>
          <p:spPr>
            <a:xfrm>
              <a:off x="1028700" y="5029200"/>
              <a:ext cx="1600200" cy="1600200"/>
            </a:xfrm>
            <a:prstGeom prst="rect">
              <a:avLst/>
            </a:prstGeom>
            <a:noFill/>
            <a:ln>
              <a:noFill/>
            </a:ln>
          </p:spPr>
        </p:pic>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descr="Translations" id="425" name="Google Shape;425;p6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450">
                <a:solidFill>
                  <a:srgbClr val="AAAAAA"/>
                </a:solidFill>
                <a:latin typeface="Average"/>
                <a:ea typeface="Average"/>
                <a:cs typeface="Average"/>
                <a:sym typeface="Average"/>
              </a:rPr>
              <a:t>የአናሎግ ቀለሞች እርስ በርስ ይቀራረባሉ እና ነገሮችን የሚያምሩ እና እርስ በርስ የሚስማሙ ናቸው</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الألوان المتشابهة قريبة من بعضها البعض وتجعل الأشياء جميلة ومتناغمة</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Els colors anàlegs estan junts i fan que les coses siguin belles i harmonioses.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类似色彼此接近，使事物变得美丽和谐</a:t>
            </a:r>
            <a:endParaRPr sz="1450">
              <a:solidFill>
                <a:srgbClr val="AAAAAA"/>
              </a:solidFill>
              <a:latin typeface="Average"/>
              <a:ea typeface="Average"/>
              <a:cs typeface="Average"/>
              <a:sym typeface="Average"/>
            </a:endParaRPr>
          </a:p>
          <a:p>
            <a:pPr indent="0" lvl="0" marL="0" rtl="1" algn="r">
              <a:spcBef>
                <a:spcPts val="0"/>
              </a:spcBef>
              <a:spcAft>
                <a:spcPts val="0"/>
              </a:spcAft>
              <a:buNone/>
            </a:pPr>
            <a:r>
              <a:rPr lang="en-US" sz="1450">
                <a:solidFill>
                  <a:srgbClr val="AAAAAA"/>
                </a:solidFill>
                <a:latin typeface="Average"/>
                <a:ea typeface="Average"/>
                <a:cs typeface="Average"/>
                <a:sym typeface="Average"/>
              </a:rPr>
              <a:t>رنگ‌های مشابه به هم نزدیک هستند و باعث زیبایی و هماهنگی می‌شوند.</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समरूप रंग एक दूसरे के करीब होते हैं और चीजों को सुंदर और सामंजस्यपूर्ण बनाते हैं</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類似色は互いに近く、物事を美しく調和させます</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유사색은 서로 가깝고 사물을 아름답고 조화롭게 만듭니다.</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Rengên wekhev nêzîkî hev in û tiştan xweşik û ahengdar dikin.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Cores análogas são próximas e tornam as coisas bonitas e harmoniosas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ਸਮਾਨ ਰੰਗ ਇੱਕ ਦੂਜੇ ਦੇ ਨੇੜੇ ਹੁੰਦੇ ਹਨ ਅਤੇ ਚੀਜ਼ਾਂ ਨੂੰ ਸੁੰਦਰ ਅਤੇ ਇਕਸੁਰ ਬਣਾਉਂਦੇ ਹਨ।</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Аналогичные цвета расположены близко друг к другу и делают вещи красивыми и гармоничными.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Midabada isku midka ah ayaa isku dhow oo ka dhigaya waxyaabo qurux badan oo iswaafaqsan</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Los colores análogos están cerca unos de otros y hacen que las cosas sean hermosas y armoniosas.</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Rangi zinazofanana ziko karibu pamoja na hufanya mambo kuwa mazuri na yenye usawa</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Ang mga magkatulad na kulay ay magkakalapit at ginagawang maganda at maayos ang mga bagay</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Benzer renkler birbirine yakındır ve nesneleri güzel ve uyumlu hale getirir</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Аналогічні кольори розташовані поруч один з одним і роблять речі красивими та гармонійними</a:t>
            </a:r>
            <a:endParaRPr sz="1450">
              <a:solidFill>
                <a:srgbClr val="AAAAAA"/>
              </a:solidFill>
              <a:latin typeface="Average"/>
              <a:ea typeface="Average"/>
              <a:cs typeface="Average"/>
              <a:sym typeface="Average"/>
            </a:endParaRPr>
          </a:p>
          <a:p>
            <a:pPr indent="0" lvl="0" marL="0" rtl="0" algn="l">
              <a:spcBef>
                <a:spcPts val="0"/>
              </a:spcBef>
              <a:spcAft>
                <a:spcPts val="0"/>
              </a:spcAft>
              <a:buNone/>
            </a:pPr>
            <a:r>
              <a:rPr lang="en-US" sz="1450">
                <a:solidFill>
                  <a:srgbClr val="AAAAAA"/>
                </a:solidFill>
                <a:latin typeface="Average"/>
                <a:ea typeface="Average"/>
                <a:cs typeface="Average"/>
                <a:sym typeface="Average"/>
              </a:rPr>
              <a:t>Các màu tương tự nằm gần nhau và làm cho mọi thứ đẹp và hài hòa</a:t>
            </a:r>
            <a:endParaRPr sz="1450">
              <a:solidFill>
                <a:srgbClr val="CACACA"/>
              </a:solidFill>
              <a:latin typeface="Average"/>
              <a:ea typeface="Average"/>
              <a:cs typeface="Average"/>
              <a:sym typeface="Average"/>
            </a:endParaRPr>
          </a:p>
        </p:txBody>
      </p:sp>
      <p:grpSp>
        <p:nvGrpSpPr>
          <p:cNvPr id="426" name="Google Shape;426;p69"/>
          <p:cNvGrpSpPr/>
          <p:nvPr/>
        </p:nvGrpSpPr>
        <p:grpSpPr>
          <a:xfrm>
            <a:off x="0" y="0"/>
            <a:ext cx="3657600" cy="6858000"/>
            <a:chOff x="0" y="0"/>
            <a:chExt cx="3657600" cy="6858000"/>
          </a:xfrm>
        </p:grpSpPr>
        <p:sp>
          <p:nvSpPr>
            <p:cNvPr descr="Title" id="427" name="Google Shape;427;p6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000">
                  <a:solidFill>
                    <a:srgbClr val="FFFF00"/>
                  </a:solidFill>
                  <a:latin typeface="Oswald"/>
                  <a:ea typeface="Oswald"/>
                  <a:cs typeface="Oswald"/>
                  <a:sym typeface="Oswald"/>
                </a:rPr>
                <a:t>Analogous </a:t>
              </a:r>
              <a:r>
                <a:rPr lang="en-US" sz="4000">
                  <a:solidFill>
                    <a:srgbClr val="FFFFFF"/>
                  </a:solidFill>
                  <a:latin typeface="Oswald"/>
                  <a:ea typeface="Oswald"/>
                  <a:cs typeface="Oswald"/>
                  <a:sym typeface="Oswald"/>
                </a:rPr>
                <a:t>colours are </a:t>
              </a:r>
              <a:r>
                <a:rPr lang="en-US" sz="4000">
                  <a:solidFill>
                    <a:srgbClr val="00FF00"/>
                  </a:solidFill>
                  <a:latin typeface="Oswald"/>
                  <a:ea typeface="Oswald"/>
                  <a:cs typeface="Oswald"/>
                  <a:sym typeface="Oswald"/>
                </a:rPr>
                <a:t>close together</a:t>
              </a:r>
              <a:r>
                <a:rPr lang="en-US" sz="4000">
                  <a:solidFill>
                    <a:srgbClr val="FFFFFF"/>
                  </a:solidFill>
                  <a:latin typeface="Oswald"/>
                  <a:ea typeface="Oswald"/>
                  <a:cs typeface="Oswald"/>
                  <a:sym typeface="Oswald"/>
                </a:rPr>
                <a:t> and make things beautiful and harmonious</a:t>
              </a:r>
              <a:endParaRPr sz="4000">
                <a:solidFill>
                  <a:srgbClr val="FFFFFF"/>
                </a:solidFill>
                <a:latin typeface="Average"/>
                <a:ea typeface="Average"/>
                <a:cs typeface="Average"/>
                <a:sym typeface="Average"/>
              </a:endParaRPr>
            </a:p>
          </p:txBody>
        </p:sp>
        <p:pic>
          <p:nvPicPr>
            <p:cNvPr id="428" name="Google Shape;428;p69"/>
            <p:cNvPicPr preferRelativeResize="0"/>
            <p:nvPr/>
          </p:nvPicPr>
          <p:blipFill>
            <a:blip r:embed="rId3">
              <a:alphaModFix/>
            </a:blip>
            <a:stretch>
              <a:fillRect/>
            </a:stretch>
          </p:blipFill>
          <p:spPr>
            <a:xfrm>
              <a:off x="1055750" y="5159474"/>
              <a:ext cx="1546125" cy="1546125"/>
            </a:xfrm>
            <a:prstGeom prst="rect">
              <a:avLst/>
            </a:prstGeom>
            <a:noFill/>
            <a:ln>
              <a:noFill/>
            </a:ln>
          </p:spPr>
        </p:pic>
        <p:pic>
          <p:nvPicPr>
            <p:cNvPr id="429" name="Google Shape;429;p69"/>
            <p:cNvPicPr preferRelativeResize="0"/>
            <p:nvPr/>
          </p:nvPicPr>
          <p:blipFill>
            <a:blip r:embed="rId4">
              <a:alphaModFix/>
            </a:blip>
            <a:stretch>
              <a:fillRect/>
            </a:stretch>
          </p:blipFill>
          <p:spPr>
            <a:xfrm>
              <a:off x="1055737" y="152399"/>
              <a:ext cx="1546125" cy="1546125"/>
            </a:xfrm>
            <a:prstGeom prst="rect">
              <a:avLst/>
            </a:prstGeom>
            <a:noFill/>
            <a:ln>
              <a:noFill/>
            </a:ln>
          </p:spPr>
        </p:pic>
      </p:gr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37" name="Shape 437"/>
        <p:cNvGrpSpPr/>
        <p:nvPr/>
      </p:nvGrpSpPr>
      <p:grpSpPr>
        <a:xfrm>
          <a:off x="0" y="0"/>
          <a:ext cx="0" cy="0"/>
          <a:chOff x="0" y="0"/>
          <a:chExt cx="0" cy="0"/>
        </a:xfrm>
      </p:grpSpPr>
      <p:sp>
        <p:nvSpPr>
          <p:cNvPr id="438" name="Google Shape;438;p71"/>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439" name="Google Shape;439;p71"/>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440" name="Google Shape;440;p71"/>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441" name="Google Shape;441;p71"/>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442" name="Google Shape;442;p71"/>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443" name="Google Shape;443;p71"/>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444" name="Google Shape;444;p71"/>
          <p:cNvGrpSpPr/>
          <p:nvPr/>
        </p:nvGrpSpPr>
        <p:grpSpPr>
          <a:xfrm>
            <a:off x="1269317" y="-43"/>
            <a:ext cx="2783518" cy="6857880"/>
            <a:chOff x="451275" y="2481375"/>
            <a:chExt cx="2832233" cy="6977900"/>
          </a:xfrm>
        </p:grpSpPr>
        <p:pic>
          <p:nvPicPr>
            <p:cNvPr id="445" name="Google Shape;445;p71"/>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446" name="Google Shape;446;p71"/>
            <p:cNvGrpSpPr/>
            <p:nvPr/>
          </p:nvGrpSpPr>
          <p:grpSpPr>
            <a:xfrm>
              <a:off x="452025" y="4541011"/>
              <a:ext cx="1410154" cy="914404"/>
              <a:chOff x="152400" y="4815604"/>
              <a:chExt cx="1410154" cy="914404"/>
            </a:xfrm>
          </p:grpSpPr>
          <p:pic>
            <p:nvPicPr>
              <p:cNvPr id="447" name="Google Shape;447;p71"/>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448" name="Google Shape;448;p71"/>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449" name="Google Shape;449;p71"/>
            <p:cNvGrpSpPr/>
            <p:nvPr/>
          </p:nvGrpSpPr>
          <p:grpSpPr>
            <a:xfrm>
              <a:off x="451275" y="5570831"/>
              <a:ext cx="1411657" cy="914412"/>
              <a:chOff x="152400" y="7374338"/>
              <a:chExt cx="1411657" cy="914412"/>
            </a:xfrm>
          </p:grpSpPr>
          <p:pic>
            <p:nvPicPr>
              <p:cNvPr id="450" name="Google Shape;450;p71"/>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51" name="Google Shape;451;p71"/>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52" name="Google Shape;452;p71"/>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53" name="Google Shape;453;p71"/>
            <p:cNvGrpSpPr/>
            <p:nvPr/>
          </p:nvGrpSpPr>
          <p:grpSpPr>
            <a:xfrm>
              <a:off x="457200" y="6600659"/>
              <a:ext cx="2826308" cy="914401"/>
              <a:chOff x="-2896000" y="2327850"/>
              <a:chExt cx="2826308" cy="914401"/>
            </a:xfrm>
          </p:grpSpPr>
          <p:pic>
            <p:nvPicPr>
              <p:cNvPr id="454" name="Google Shape;454;p71"/>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55" name="Google Shape;455;p71"/>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56" name="Google Shape;456;p71"/>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57" name="Google Shape;457;p71"/>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458" name="Google Shape;458;p71"/>
            <p:cNvGrpSpPr/>
            <p:nvPr/>
          </p:nvGrpSpPr>
          <p:grpSpPr>
            <a:xfrm>
              <a:off x="457200" y="7630475"/>
              <a:ext cx="2109582" cy="1828800"/>
              <a:chOff x="-2348800" y="3433850"/>
              <a:chExt cx="2109582" cy="1828800"/>
            </a:xfrm>
          </p:grpSpPr>
          <p:pic>
            <p:nvPicPr>
              <p:cNvPr id="459" name="Google Shape;459;p71"/>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460" name="Google Shape;460;p71"/>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461" name="Google Shape;461;p71"/>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462" name="Google Shape;462;p71"/>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463" name="Google Shape;463;p71"/>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464" name="Google Shape;464;p71"/>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465" name="Google Shape;465;p71"/>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466" name="Google Shape;466;p71"/>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467" name="Google Shape;467;p71"/>
          <p:cNvSpPr txBox="1"/>
          <p:nvPr/>
        </p:nvSpPr>
        <p:spPr>
          <a:xfrm>
            <a:off x="-1427075" y="36945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72"/>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1</a:t>
            </a:r>
            <a:r>
              <a:rPr lang="en-US" sz="1700">
                <a:solidFill>
                  <a:srgbClr val="CCCCCC"/>
                </a:solidFill>
                <a:latin typeface="Open Sans"/>
                <a:ea typeface="Open Sans"/>
                <a:cs typeface="Open Sans"/>
                <a:sym typeface="Open Sans"/>
              </a:rPr>
              <a:t>. Learn how to </a:t>
            </a:r>
            <a:r>
              <a:rPr b="1" lang="en-US"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473" name="Google Shape;473;p72"/>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2</a:t>
            </a:r>
            <a:r>
              <a:rPr lang="en-US" sz="1700">
                <a:solidFill>
                  <a:srgbClr val="CCCCCC"/>
                </a:solidFill>
                <a:latin typeface="Open Sans"/>
                <a:ea typeface="Open Sans"/>
                <a:cs typeface="Open Sans"/>
                <a:sym typeface="Open Sans"/>
              </a:rPr>
              <a:t>. Practice </a:t>
            </a:r>
            <a:r>
              <a:rPr b="1" lang="en-US" sz="1700">
                <a:solidFill>
                  <a:srgbClr val="CCCCCC"/>
                </a:solidFill>
                <a:latin typeface="Open Sans"/>
                <a:ea typeface="Open Sans"/>
                <a:cs typeface="Open Sans"/>
                <a:sym typeface="Open Sans"/>
              </a:rPr>
              <a:t>basic </a:t>
            </a:r>
            <a:r>
              <a:rPr lang="en-US" sz="1700">
                <a:solidFill>
                  <a:srgbClr val="CCCCCC"/>
                </a:solidFill>
                <a:latin typeface="Open Sans"/>
                <a:ea typeface="Open Sans"/>
                <a:cs typeface="Open Sans"/>
                <a:sym typeface="Open Sans"/>
              </a:rPr>
              <a:t>watercolour </a:t>
            </a:r>
            <a:r>
              <a:rPr b="1" lang="en-US" sz="1700">
                <a:solidFill>
                  <a:srgbClr val="FFFFFF"/>
                </a:solidFill>
                <a:latin typeface="Open Sans"/>
                <a:ea typeface="Open Sans"/>
                <a:cs typeface="Open Sans"/>
                <a:sym typeface="Open Sans"/>
              </a:rPr>
              <a:t>techniques</a:t>
            </a:r>
            <a:endParaRPr b="1" sz="1700">
              <a:solidFill>
                <a:srgbClr val="CCCCCC"/>
              </a:solidFill>
            </a:endParaRPr>
          </a:p>
        </p:txBody>
      </p:sp>
      <p:sp>
        <p:nvSpPr>
          <p:cNvPr id="474" name="Google Shape;474;p72"/>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3</a:t>
            </a:r>
            <a:r>
              <a:rPr lang="en-US" sz="1700">
                <a:solidFill>
                  <a:srgbClr val="CCCCCC"/>
                </a:solidFill>
                <a:latin typeface="Open Sans"/>
                <a:ea typeface="Open Sans"/>
                <a:cs typeface="Open Sans"/>
                <a:sym typeface="Open Sans"/>
              </a:rPr>
              <a:t>. </a:t>
            </a:r>
            <a:r>
              <a:rPr i="1" lang="en-US" sz="1700">
                <a:solidFill>
                  <a:srgbClr val="CCCCCC"/>
                </a:solidFill>
                <a:latin typeface="Open Sans"/>
                <a:ea typeface="Open Sans"/>
                <a:cs typeface="Open Sans"/>
                <a:sym typeface="Open Sans"/>
              </a:rPr>
              <a:t>Optionally, </a:t>
            </a:r>
            <a:r>
              <a:rPr lang="en-US" sz="1700">
                <a:solidFill>
                  <a:srgbClr val="CCCCCC"/>
                </a:solidFill>
                <a:latin typeface="Open Sans"/>
                <a:ea typeface="Open Sans"/>
                <a:cs typeface="Open Sans"/>
                <a:sym typeface="Open Sans"/>
              </a:rPr>
              <a:t>learn how to abstractly </a:t>
            </a:r>
            <a:r>
              <a:rPr b="1" lang="en-US"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475" name="Google Shape;475;p72"/>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a:t>
            </a:r>
            <a:r>
              <a:rPr b="1" lang="en-US" sz="1700">
                <a:solidFill>
                  <a:srgbClr val="FFFFFF"/>
                </a:solidFill>
                <a:latin typeface="Open Sans"/>
                <a:ea typeface="Open Sans"/>
                <a:cs typeface="Open Sans"/>
                <a:sym typeface="Open Sans"/>
              </a:rPr>
              <a:t>4</a:t>
            </a:r>
            <a:r>
              <a:rPr lang="en-US" sz="1700">
                <a:solidFill>
                  <a:srgbClr val="CCCCCC"/>
                </a:solidFill>
                <a:latin typeface="Open Sans"/>
                <a:ea typeface="Open Sans"/>
                <a:cs typeface="Open Sans"/>
                <a:sym typeface="Open Sans"/>
              </a:rPr>
              <a:t>. Practice painting in </a:t>
            </a:r>
            <a:r>
              <a:rPr b="1" lang="en-US"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476" name="Google Shape;476;p72"/>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US" sz="1700">
                <a:solidFill>
                  <a:srgbClr val="CCCCCC"/>
                </a:solidFill>
                <a:latin typeface="Open Sans"/>
                <a:ea typeface="Open Sans"/>
                <a:cs typeface="Open Sans"/>
                <a:sym typeface="Open Sans"/>
              </a:rPr>
              <a:t>Step</a:t>
            </a:r>
            <a:r>
              <a:rPr b="1" lang="en-US" sz="1700">
                <a:solidFill>
                  <a:srgbClr val="FFFFFF"/>
                </a:solidFill>
                <a:latin typeface="Open Sans"/>
                <a:ea typeface="Open Sans"/>
                <a:cs typeface="Open Sans"/>
                <a:sym typeface="Open Sans"/>
              </a:rPr>
              <a:t> 5</a:t>
            </a:r>
            <a:r>
              <a:rPr lang="en-US" sz="1700">
                <a:solidFill>
                  <a:srgbClr val="CCCCCC"/>
                </a:solidFill>
                <a:latin typeface="Open Sans"/>
                <a:ea typeface="Open Sans"/>
                <a:cs typeface="Open Sans"/>
                <a:sym typeface="Open Sans"/>
              </a:rPr>
              <a:t>. Practice </a:t>
            </a:r>
            <a:r>
              <a:rPr b="1" lang="en-US"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477" name="Google Shape;477;p72"/>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1700">
                <a:solidFill>
                  <a:srgbClr val="CCCCCC"/>
                </a:solidFill>
                <a:latin typeface="Open Sans"/>
                <a:ea typeface="Open Sans"/>
                <a:cs typeface="Open Sans"/>
                <a:sym typeface="Open Sans"/>
              </a:rPr>
              <a:t>Step 6. </a:t>
            </a:r>
            <a:r>
              <a:rPr b="1" lang="en-US" sz="1700">
                <a:solidFill>
                  <a:srgbClr val="FFFFFF"/>
                </a:solidFill>
                <a:latin typeface="Open Sans"/>
                <a:ea typeface="Open Sans"/>
                <a:cs typeface="Open Sans"/>
                <a:sym typeface="Open Sans"/>
              </a:rPr>
              <a:t>Develop an idea</a:t>
            </a:r>
            <a:r>
              <a:rPr b="1" lang="en-US" sz="1700">
                <a:solidFill>
                  <a:srgbClr val="CCCCCC"/>
                </a:solidFill>
                <a:latin typeface="Open Sans"/>
                <a:ea typeface="Open Sans"/>
                <a:cs typeface="Open Sans"/>
                <a:sym typeface="Open Sans"/>
              </a:rPr>
              <a:t> </a:t>
            </a:r>
            <a:r>
              <a:rPr lang="en-US"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478" name="Google Shape;478;p72"/>
          <p:cNvGrpSpPr/>
          <p:nvPr/>
        </p:nvGrpSpPr>
        <p:grpSpPr>
          <a:xfrm>
            <a:off x="1269317" y="-43"/>
            <a:ext cx="2783518" cy="6857880"/>
            <a:chOff x="451275" y="2481375"/>
            <a:chExt cx="2832233" cy="6977900"/>
          </a:xfrm>
        </p:grpSpPr>
        <p:pic>
          <p:nvPicPr>
            <p:cNvPr id="479" name="Google Shape;479;p72"/>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480" name="Google Shape;480;p72"/>
            <p:cNvGrpSpPr/>
            <p:nvPr/>
          </p:nvGrpSpPr>
          <p:grpSpPr>
            <a:xfrm>
              <a:off x="452025" y="4541011"/>
              <a:ext cx="1410154" cy="914404"/>
              <a:chOff x="152400" y="4815604"/>
              <a:chExt cx="1410154" cy="914404"/>
            </a:xfrm>
          </p:grpSpPr>
          <p:pic>
            <p:nvPicPr>
              <p:cNvPr id="481" name="Google Shape;481;p72"/>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482" name="Google Shape;482;p72"/>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483" name="Google Shape;483;p72"/>
            <p:cNvGrpSpPr/>
            <p:nvPr/>
          </p:nvGrpSpPr>
          <p:grpSpPr>
            <a:xfrm>
              <a:off x="451275" y="5570831"/>
              <a:ext cx="1411657" cy="914412"/>
              <a:chOff x="152400" y="7374338"/>
              <a:chExt cx="1411657" cy="914412"/>
            </a:xfrm>
          </p:grpSpPr>
          <p:pic>
            <p:nvPicPr>
              <p:cNvPr id="484" name="Google Shape;484;p72"/>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85" name="Google Shape;485;p72"/>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86" name="Google Shape;486;p72"/>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87" name="Google Shape;487;p72"/>
            <p:cNvGrpSpPr/>
            <p:nvPr/>
          </p:nvGrpSpPr>
          <p:grpSpPr>
            <a:xfrm>
              <a:off x="457200" y="6600659"/>
              <a:ext cx="2826308" cy="914401"/>
              <a:chOff x="-2896000" y="2327850"/>
              <a:chExt cx="2826308" cy="914401"/>
            </a:xfrm>
          </p:grpSpPr>
          <p:pic>
            <p:nvPicPr>
              <p:cNvPr id="488" name="Google Shape;488;p72"/>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89" name="Google Shape;489;p72"/>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90" name="Google Shape;490;p72"/>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91" name="Google Shape;491;p72"/>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492" name="Google Shape;492;p72"/>
            <p:cNvGrpSpPr/>
            <p:nvPr/>
          </p:nvGrpSpPr>
          <p:grpSpPr>
            <a:xfrm>
              <a:off x="457200" y="7630475"/>
              <a:ext cx="2109582" cy="1828800"/>
              <a:chOff x="-2348800" y="3433850"/>
              <a:chExt cx="2109582" cy="1828800"/>
            </a:xfrm>
          </p:grpSpPr>
          <p:pic>
            <p:nvPicPr>
              <p:cNvPr id="493" name="Google Shape;493;p72"/>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494" name="Google Shape;494;p72"/>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495" name="Google Shape;495;p72"/>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496" name="Google Shape;496;p72"/>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497" name="Google Shape;497;p72"/>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498" name="Google Shape;498;p72"/>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499" name="Google Shape;499;p72"/>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500" name="Google Shape;500;p72"/>
          <p:cNvCxnSpPr/>
          <p:nvPr/>
        </p:nvCxnSpPr>
        <p:spPr>
          <a:xfrm>
            <a:off x="258375" y="24736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501" name="Google Shape;501;p72"/>
          <p:cNvSpPr txBox="1"/>
          <p:nvPr/>
        </p:nvSpPr>
        <p:spPr>
          <a:xfrm>
            <a:off x="18225" y="226200"/>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
        <p:nvSpPr>
          <p:cNvPr id="502" name="Google Shape;502;p72"/>
          <p:cNvSpPr txBox="1"/>
          <p:nvPr/>
        </p:nvSpPr>
        <p:spPr>
          <a:xfrm>
            <a:off x="18225" y="1238325"/>
            <a:ext cx="1260000" cy="446400"/>
          </a:xfrm>
          <a:prstGeom prst="rect">
            <a:avLst/>
          </a:prstGeom>
          <a:noFill/>
          <a:ln>
            <a:noFill/>
          </a:ln>
        </p:spPr>
        <p:txBody>
          <a:bodyPr anchorCtr="0" anchor="t" bIns="91425" lIns="91425" spcFirstLastPara="1" rIns="91425" wrap="square" tIns="91425">
            <a:spAutoFit/>
          </a:bodyPr>
          <a:lstStyle/>
          <a:p>
            <a:pPr indent="0" lvl="0" marL="0" rtl="0" algn="r">
              <a:lnSpc>
                <a:spcPct val="115000"/>
              </a:lnSpc>
              <a:spcBef>
                <a:spcPts val="0"/>
              </a:spcBef>
              <a:spcAft>
                <a:spcPts val="0"/>
              </a:spcAft>
              <a:buNone/>
            </a:pPr>
            <a:r>
              <a:rPr b="1" lang="en-US"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73"/>
          <p:cNvSpPr txBox="1"/>
          <p:nvPr/>
        </p:nvSpPr>
        <p:spPr>
          <a:xfrm>
            <a:off x="5400" y="0"/>
            <a:ext cx="9144000" cy="127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100">
                <a:solidFill>
                  <a:srgbClr val="FFFFFF"/>
                </a:solidFill>
                <a:latin typeface="Oswald"/>
                <a:ea typeface="Oswald"/>
                <a:cs typeface="Oswald"/>
                <a:sym typeface="Oswald"/>
              </a:rPr>
              <a:t>Which skill builders are most important?</a:t>
            </a:r>
            <a:endParaRPr sz="4100">
              <a:solidFill>
                <a:srgbClr val="FFFFFF"/>
              </a:solidFill>
              <a:latin typeface="Oswald"/>
              <a:ea typeface="Oswald"/>
              <a:cs typeface="Oswald"/>
              <a:sym typeface="Oswald"/>
            </a:endParaRPr>
          </a:p>
        </p:txBody>
      </p:sp>
      <p:grpSp>
        <p:nvGrpSpPr>
          <p:cNvPr id="508" name="Google Shape;508;p73"/>
          <p:cNvGrpSpPr/>
          <p:nvPr/>
        </p:nvGrpSpPr>
        <p:grpSpPr>
          <a:xfrm>
            <a:off x="5397" y="1275125"/>
            <a:ext cx="3066517" cy="2743200"/>
            <a:chOff x="352964" y="1275125"/>
            <a:chExt cx="3066517" cy="2743200"/>
          </a:xfrm>
        </p:grpSpPr>
        <p:pic>
          <p:nvPicPr>
            <p:cNvPr id="509" name="Google Shape;509;p73"/>
            <p:cNvPicPr preferRelativeResize="0"/>
            <p:nvPr/>
          </p:nvPicPr>
          <p:blipFill>
            <a:blip r:embed="rId3">
              <a:alphaModFix/>
            </a:blip>
            <a:stretch>
              <a:fillRect/>
            </a:stretch>
          </p:blipFill>
          <p:spPr>
            <a:xfrm>
              <a:off x="1324214" y="1275125"/>
              <a:ext cx="2095267" cy="2743200"/>
            </a:xfrm>
            <a:prstGeom prst="rect">
              <a:avLst/>
            </a:prstGeom>
            <a:noFill/>
            <a:ln>
              <a:noFill/>
            </a:ln>
          </p:spPr>
        </p:pic>
        <p:sp>
          <p:nvSpPr>
            <p:cNvPr id="510" name="Google Shape;510;p73"/>
            <p:cNvSpPr txBox="1"/>
            <p:nvPr/>
          </p:nvSpPr>
          <p:spPr>
            <a:xfrm>
              <a:off x="352964" y="2185025"/>
              <a:ext cx="971400" cy="9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00FF00"/>
                  </a:solidFill>
                  <a:latin typeface="Open Sans ExtraBold"/>
                  <a:ea typeface="Open Sans ExtraBold"/>
                  <a:cs typeface="Open Sans ExtraBold"/>
                  <a:sym typeface="Open Sans ExtraBold"/>
                </a:rPr>
                <a:t>#1</a:t>
              </a:r>
              <a:endParaRPr sz="4800">
                <a:solidFill>
                  <a:srgbClr val="00FF00"/>
                </a:solidFill>
                <a:latin typeface="Open Sans ExtraBold"/>
                <a:ea typeface="Open Sans ExtraBold"/>
                <a:cs typeface="Open Sans ExtraBold"/>
                <a:sym typeface="Open Sans ExtraBold"/>
              </a:endParaRPr>
            </a:p>
          </p:txBody>
        </p:sp>
      </p:grpSp>
      <p:sp>
        <p:nvSpPr>
          <p:cNvPr id="511" name="Google Shape;511;p73"/>
          <p:cNvSpPr txBox="1"/>
          <p:nvPr/>
        </p:nvSpPr>
        <p:spPr>
          <a:xfrm>
            <a:off x="3810550" y="2185025"/>
            <a:ext cx="971400" cy="923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4800">
                <a:solidFill>
                  <a:srgbClr val="00FF00"/>
                </a:solidFill>
                <a:latin typeface="Open Sans ExtraBold"/>
                <a:ea typeface="Open Sans ExtraBold"/>
                <a:cs typeface="Open Sans ExtraBold"/>
                <a:sym typeface="Open Sans ExtraBold"/>
              </a:rPr>
              <a:t>#2</a:t>
            </a:r>
            <a:endParaRPr sz="4800">
              <a:solidFill>
                <a:srgbClr val="00FF00"/>
              </a:solidFill>
              <a:latin typeface="Open Sans ExtraBold"/>
              <a:ea typeface="Open Sans ExtraBold"/>
              <a:cs typeface="Open Sans ExtraBold"/>
              <a:sym typeface="Open Sans ExtraBold"/>
            </a:endParaRPr>
          </a:p>
        </p:txBody>
      </p:sp>
      <p:grpSp>
        <p:nvGrpSpPr>
          <p:cNvPr id="512" name="Google Shape;512;p73"/>
          <p:cNvGrpSpPr/>
          <p:nvPr/>
        </p:nvGrpSpPr>
        <p:grpSpPr>
          <a:xfrm>
            <a:off x="3192327" y="4114800"/>
            <a:ext cx="4204340" cy="2743201"/>
            <a:chOff x="1321119" y="4114800"/>
            <a:chExt cx="4204340" cy="2743201"/>
          </a:xfrm>
        </p:grpSpPr>
        <p:pic>
          <p:nvPicPr>
            <p:cNvPr id="513" name="Google Shape;513;p73"/>
            <p:cNvPicPr preferRelativeResize="0"/>
            <p:nvPr/>
          </p:nvPicPr>
          <p:blipFill>
            <a:blip r:embed="rId4">
              <a:alphaModFix/>
            </a:blip>
            <a:stretch>
              <a:fillRect/>
            </a:stretch>
          </p:blipFill>
          <p:spPr>
            <a:xfrm rot="10800000">
              <a:off x="1321119" y="4114800"/>
              <a:ext cx="2095082" cy="2743200"/>
            </a:xfrm>
            <a:prstGeom prst="rect">
              <a:avLst/>
            </a:prstGeom>
            <a:noFill/>
            <a:ln>
              <a:noFill/>
            </a:ln>
          </p:spPr>
        </p:pic>
        <p:pic>
          <p:nvPicPr>
            <p:cNvPr id="514" name="Google Shape;514;p73"/>
            <p:cNvPicPr preferRelativeResize="0"/>
            <p:nvPr/>
          </p:nvPicPr>
          <p:blipFill rotWithShape="1">
            <a:blip r:embed="rId5">
              <a:alphaModFix/>
            </a:blip>
            <a:srcRect b="4618" l="22849" r="24174" t="9219"/>
            <a:stretch/>
          </p:blipFill>
          <p:spPr>
            <a:xfrm>
              <a:off x="3416300" y="4114800"/>
              <a:ext cx="2109158" cy="2743201"/>
            </a:xfrm>
            <a:prstGeom prst="rect">
              <a:avLst/>
            </a:prstGeom>
            <a:noFill/>
            <a:ln>
              <a:noFill/>
            </a:ln>
          </p:spPr>
        </p:pic>
      </p:grpSp>
      <p:pic>
        <p:nvPicPr>
          <p:cNvPr id="515" name="Google Shape;515;p73"/>
          <p:cNvPicPr preferRelativeResize="0"/>
          <p:nvPr/>
        </p:nvPicPr>
        <p:blipFill>
          <a:blip r:embed="rId6">
            <a:alphaModFix/>
          </a:blip>
          <a:stretch>
            <a:fillRect/>
          </a:stretch>
        </p:blipFill>
        <p:spPr>
          <a:xfrm>
            <a:off x="6875996" y="1275125"/>
            <a:ext cx="2094046" cy="2743200"/>
          </a:xfrm>
          <a:prstGeom prst="rect">
            <a:avLst/>
          </a:prstGeom>
          <a:noFill/>
          <a:ln>
            <a:noFill/>
          </a:ln>
        </p:spPr>
      </p:pic>
      <p:pic>
        <p:nvPicPr>
          <p:cNvPr id="516" name="Google Shape;516;p73"/>
          <p:cNvPicPr preferRelativeResize="0"/>
          <p:nvPr/>
        </p:nvPicPr>
        <p:blipFill>
          <a:blip r:embed="rId7">
            <a:alphaModFix/>
          </a:blip>
          <a:stretch>
            <a:fillRect/>
          </a:stretch>
        </p:blipFill>
        <p:spPr>
          <a:xfrm>
            <a:off x="4781950" y="1275125"/>
            <a:ext cx="2094046" cy="2743200"/>
          </a:xfrm>
          <a:prstGeom prst="rect">
            <a:avLst/>
          </a:prstGeom>
          <a:noFill/>
          <a:ln>
            <a:noFill/>
          </a:ln>
        </p:spPr>
      </p:pic>
      <p:sp>
        <p:nvSpPr>
          <p:cNvPr id="517" name="Google Shape;517;p73"/>
          <p:cNvSpPr txBox="1"/>
          <p:nvPr/>
        </p:nvSpPr>
        <p:spPr>
          <a:xfrm>
            <a:off x="1098275" y="5255550"/>
            <a:ext cx="2094000" cy="461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US" sz="2400">
                <a:solidFill>
                  <a:srgbClr val="00FFFF"/>
                </a:solidFill>
                <a:latin typeface="Open Sans ExtraBold"/>
                <a:ea typeface="Open Sans ExtraBold"/>
                <a:cs typeface="Open Sans ExtraBold"/>
                <a:sym typeface="Open Sans ExtraBold"/>
              </a:rPr>
              <a:t>Optional:</a:t>
            </a:r>
            <a:endParaRPr sz="2400">
              <a:solidFill>
                <a:srgbClr val="00FFFF"/>
              </a:solidFill>
              <a:latin typeface="Open Sans ExtraBold"/>
              <a:ea typeface="Open Sans ExtraBold"/>
              <a:cs typeface="Open Sans ExtraBold"/>
              <a:sym typeface="Open Sans ExtraBo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1" name="Shape 521"/>
        <p:cNvGrpSpPr/>
        <p:nvPr/>
      </p:nvGrpSpPr>
      <p:grpSpPr>
        <a:xfrm>
          <a:off x="0" y="0"/>
          <a:ext cx="0" cy="0"/>
          <a:chOff x="0" y="0"/>
          <a:chExt cx="0" cy="0"/>
        </a:xfrm>
      </p:grpSpPr>
      <p:pic>
        <p:nvPicPr>
          <p:cNvPr id="522" name="Google Shape;522;p74"/>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75"/>
          <p:cNvSpPr txBox="1"/>
          <p:nvPr/>
        </p:nvSpPr>
        <p:spPr>
          <a:xfrm>
            <a:off x="0" y="0"/>
            <a:ext cx="27432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solidFill>
                  <a:srgbClr val="FFFFFF"/>
                </a:solidFill>
                <a:latin typeface="Oswald"/>
                <a:ea typeface="Oswald"/>
                <a:cs typeface="Oswald"/>
                <a:sym typeface="Oswald"/>
              </a:rPr>
              <a:t>What should I be doing today?</a:t>
            </a:r>
            <a:endParaRPr sz="2000">
              <a:solidFill>
                <a:srgbClr val="FFFFFF"/>
              </a:solidFill>
              <a:latin typeface="Oswald"/>
              <a:ea typeface="Oswald"/>
              <a:cs typeface="Oswald"/>
              <a:sym typeface="Oswald"/>
            </a:endParaRPr>
          </a:p>
          <a:p>
            <a:pPr indent="0" lvl="0" marL="0" rtl="0" algn="l">
              <a:spcBef>
                <a:spcPts val="0"/>
              </a:spcBef>
              <a:spcAft>
                <a:spcPts val="0"/>
              </a:spcAft>
              <a:buNone/>
            </a:pPr>
            <a:r>
              <a:t/>
            </a:r>
            <a:endParaRPr sz="2000">
              <a:solidFill>
                <a:srgbClr val="FFFFFF"/>
              </a:solidFill>
              <a:latin typeface="Oswald"/>
              <a:ea typeface="Oswald"/>
              <a:cs typeface="Oswald"/>
              <a:sym typeface="Oswald"/>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Finish your </a:t>
            </a:r>
            <a:r>
              <a:rPr b="1" lang="en-US" sz="2000">
                <a:solidFill>
                  <a:srgbClr val="FFFFFF"/>
                </a:solidFill>
                <a:latin typeface="Average"/>
                <a:ea typeface="Average"/>
                <a:cs typeface="Average"/>
                <a:sym typeface="Average"/>
              </a:rPr>
              <a:t>Colour wheel</a:t>
            </a:r>
            <a:r>
              <a:rPr lang="en-US" sz="2000">
                <a:solidFill>
                  <a:srgbClr val="CACACA"/>
                </a:solidFill>
                <a:latin typeface="Average"/>
                <a:ea typeface="Average"/>
                <a:cs typeface="Average"/>
                <a:sym typeface="Average"/>
              </a:rPr>
              <a:t> quickly. If you have already started the greys, you can move on.</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Finish your </a:t>
            </a:r>
            <a:r>
              <a:rPr b="1" lang="en-US" sz="2000">
                <a:solidFill>
                  <a:srgbClr val="FFFFFF"/>
                </a:solidFill>
                <a:latin typeface="Average"/>
                <a:ea typeface="Average"/>
                <a:cs typeface="Average"/>
                <a:sym typeface="Average"/>
              </a:rPr>
              <a:t>Watercolour Techniques</a:t>
            </a:r>
            <a:r>
              <a:rPr lang="en-US" sz="2000">
                <a:solidFill>
                  <a:srgbClr val="CACACA"/>
                </a:solidFill>
                <a:latin typeface="Average"/>
                <a:ea typeface="Average"/>
                <a:cs typeface="Average"/>
                <a:sym typeface="Average"/>
              </a:rPr>
              <a:t> worksheet</a:t>
            </a:r>
            <a:br>
              <a:rPr lang="en-US" sz="2000">
                <a:solidFill>
                  <a:srgbClr val="CACACA"/>
                </a:solidFill>
                <a:latin typeface="Average"/>
                <a:ea typeface="Average"/>
                <a:cs typeface="Average"/>
                <a:sym typeface="Average"/>
              </a:rPr>
            </a:br>
            <a:endParaRPr sz="2000">
              <a:solidFill>
                <a:srgbClr val="CACACA"/>
              </a:solidFill>
              <a:latin typeface="Average"/>
              <a:ea typeface="Average"/>
              <a:cs typeface="Average"/>
              <a:sym typeface="Average"/>
            </a:endParaRPr>
          </a:p>
          <a:p>
            <a:pPr indent="-355600" lvl="0" marL="457200" rtl="0" algn="l">
              <a:lnSpc>
                <a:spcPct val="115000"/>
              </a:lnSpc>
              <a:spcBef>
                <a:spcPts val="0"/>
              </a:spcBef>
              <a:spcAft>
                <a:spcPts val="0"/>
              </a:spcAft>
              <a:buClr>
                <a:srgbClr val="CACACA"/>
              </a:buClr>
              <a:buSzPts val="2000"/>
              <a:buFont typeface="Average"/>
              <a:buAutoNum type="arabicPeriod"/>
            </a:pPr>
            <a:r>
              <a:rPr lang="en-US" sz="2000">
                <a:solidFill>
                  <a:srgbClr val="CACACA"/>
                </a:solidFill>
                <a:latin typeface="Average"/>
                <a:ea typeface="Average"/>
                <a:cs typeface="Average"/>
                <a:sym typeface="Average"/>
              </a:rPr>
              <a:t>Move on to </a:t>
            </a:r>
            <a:r>
              <a:rPr b="1" lang="en-US" sz="2000">
                <a:solidFill>
                  <a:srgbClr val="FFFFFF"/>
                </a:solidFill>
                <a:latin typeface="Average"/>
                <a:ea typeface="Average"/>
                <a:cs typeface="Average"/>
                <a:sym typeface="Average"/>
              </a:rPr>
              <a:t>Colour and Emotion</a:t>
            </a:r>
            <a:r>
              <a:rPr lang="en-US" sz="2000">
                <a:solidFill>
                  <a:srgbClr val="CACACA"/>
                </a:solidFill>
                <a:latin typeface="Average"/>
                <a:ea typeface="Average"/>
                <a:cs typeface="Average"/>
                <a:sym typeface="Average"/>
              </a:rPr>
              <a:t>. 🎨😀😭😡</a:t>
            </a:r>
            <a:endParaRPr sz="950">
              <a:solidFill>
                <a:srgbClr val="CACACA"/>
              </a:solidFill>
              <a:latin typeface="Average"/>
              <a:ea typeface="Average"/>
              <a:cs typeface="Average"/>
              <a:sym typeface="Average"/>
            </a:endParaRPr>
          </a:p>
        </p:txBody>
      </p:sp>
      <p:sp>
        <p:nvSpPr>
          <p:cNvPr descr="Translations" id="528" name="Google Shape;528;p75"/>
          <p:cNvSpPr txBox="1"/>
          <p:nvPr/>
        </p:nvSpPr>
        <p:spPr>
          <a:xfrm>
            <a:off x="2743200" y="0"/>
            <a:ext cx="6400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የቀለም ጎማዎን በፍጥነት ያጠናቅቁ። ግራጫዎቹን አስቀድመው ከጀመሩ, መቀጠል ይችላሉ. የውሃ ቀለም ቴክኒኮችን ሉህ ያጠናቅቁ። ወደ ቀለም እና ስሜት ይሂዱ።</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أنهِ عجلة الألوان بسرعة. إذا كنت قد بدأتَ بالفعل بدرجات الرمادي، يمكنك الانتقال إلى الخطوة التالية. أنهِ ورقة عمل تقنيات الألوان المائية. انتقل إلى اللون والعاطفة.</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Acaba ràpidament el teu cercle de colors. Si ja has començat amb els grisos, pots continuar. Acaba el teu full de treball de Tècniques d'Aquarel·la. Passa al Color i l'Emoció.</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快速完成你的色轮。如果你已经开始画灰色，可以继续。完成你的水彩技巧练习题。继续学习“色彩与情感”。</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چرخه رنگ خود را سریع تمام کنید. اگر از قبل کار با رنگ‌های خاکستری را شروع کرده‌اید، می‌توانید ادامه دهید. برگه تمرین تکنیک‌های آبرنگ خود را تمام کنید. به سراغ رنگ و احساسات بروید.</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अपना रंग चक्र जल्दी से पूरा करें। अगर आपने पहले ही ग्रे रंग शुरू कर दिया है, तो आप आगे बढ़ सकते हैं। अपनी जलरंग तकनीक वर्कशीट पूरी करें। रंग और भावना पर आगे बढ़ें।</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色相環を早く仕上げましょう。グレーの作業がすでに始まっている場合は、先に進んでください。水彩画のテクニックのワークシートを完成させましょう。「色と感情」に進みましょう。</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색상환을 빨리 완성하세요. 이미 회색을 그리기 시작했다면 다음으로 넘어가세요. 수채화 기법 워크시트를 완성하세요. 이제 '색과 감정'으로 넘어가세요.</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Çerxa Rengê xwe zû biqedîne. Ger te dest bi rengên gewr kiribe, tu dikarî berdewam bikî. Pelê xwe yê Teknîkên Rengkirina Avî biqedîne. Ber bi Reng û Hestê ve biçe.</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Termine seu Círculo de Cores rapidamente. Se você já começou com os tons de cinza, pode prosseguir. Termine sua folha de exercícios de Técnicas de Aquarela. Passe para Cor e Emoção.</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ਆਪਣਾ ਕਲਰ ਵ੍ਹੀਲ ਜਲਦੀ ਪੂਰਾ ਕਰੋ। ਜੇਕਰ ਤੁਸੀਂ ਪਹਿਲਾਂ ਹੀ ਸਲੇਟੀ ਰੰਗ ਸ਼ੁਰੂ ਕਰ ਦਿੱਤਾ ਹੈ, ਤਾਂ ਤੁਸੀਂ ਅੱਗੇ ਵਧ ਸਕਦੇ ਹੋ। ਆਪਣੀ ਵਾਟਰ ਕਲਰ ਤਕਨੀਕ ਵਰਕਸ਼ੀਟ ਨੂੰ ਪੂਰਾ ਕਰੋ। ਰੰਗ ਅਤੇ ਭਾਵਨਾ ਵੱਲ ਵਧੋ।</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Быстро закончите цветовой круг. Если вы уже начали работать с оттенками серого, можете двигаться дальше. Завершите работу с рабочим листом по технике акварели. Переходите к цвету и эмоциям.</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Dhakhso u dhammee giraangiraha midabkaaga. Haddii aad hore u bilowday cawl, waad sii socon kartaa. Dhameystir xaashidaada Farsamooyinka Watercolor. U gudub Midabka iyo Dareenka.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Termina tu círculo cromático rápidamente. Si ya has empezado con los grises, puedes continuar. Termina tu hoja de trabajo de Técnicas de Acuarela. Continúa con Color y Emoción.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Maliza gurudumu lako la Rangi haraka. Ikiwa tayari umeanza kijivu, unaweza kuendelea. Maliza lahakazi yako ya Mbinu za Maji. Nenda kwenye Rangi na Hisia.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Mabilis na tapusin ang iyong Color wheel. Kung nasimulan mo na ang mga grey, maaari kang magpatuloy. Tapusin ang iyong worksheet ng Watercolor Techniques. Lumipat sa Kulay at Emosyon.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 çemberinizi hızlıca tamamlayın. Gri tonlarını çizmeye başladıysanız, devam edebilirsiniz. Suluboya Teknikleri çalışma sayfanızı tamamlayın. Renk ve Duygu bölümüne geçin.</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Швидко завершіть роботу над кольоровим колом. Якщо ви вже почали працювати з сірими відтінками, можете рухатися далі. Завершіть роботу над робочим аркушем «Техніки акварелі». Перейдіть до розділу «Колір та емоції».</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Hoàn thành nhanh chóng vòng tròn màu sắc của bạn. Nếu bạn đã bắt đầu với màu xám, bạn có thể chuyển sang bước tiếp theo. Hoàn thành bài tập Kỹ thuật Màu nước của bạn. Chuyển sang Màu sắc và Cảm xúc.</a:t>
            </a:r>
            <a:endParaRPr sz="800">
              <a:solidFill>
                <a:srgbClr val="AAAAAA"/>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descr="Title" id="533" name="Google Shape;533;p76"/>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US" sz="2400">
                <a:solidFill>
                  <a:srgbClr val="00FF00"/>
                </a:solidFill>
                <a:latin typeface="Open Sans"/>
                <a:ea typeface="Open Sans"/>
                <a:cs typeface="Open Sans"/>
                <a:sym typeface="Open Sans"/>
              </a:rPr>
              <a:t>Green 		</a:t>
            </a:r>
            <a:r>
              <a:rPr b="1" lang="en-US" sz="2400">
                <a:solidFill>
                  <a:srgbClr val="CACACA"/>
                </a:solidFill>
                <a:latin typeface="Open Sans"/>
                <a:ea typeface="Open Sans"/>
                <a:cs typeface="Open Sans"/>
                <a:sym typeface="Open Sans"/>
              </a:rPr>
              <a:t>=</a:t>
            </a:r>
            <a:r>
              <a:rPr lang="en-US" sz="2400">
                <a:solidFill>
                  <a:srgbClr val="00FF00"/>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7D00FF"/>
                </a:solidFill>
                <a:latin typeface="Open Sans"/>
                <a:ea typeface="Open Sans"/>
                <a:cs typeface="Open Sans"/>
                <a:sym typeface="Open Sans"/>
              </a:rPr>
              <a:t>Blue-violet 	</a:t>
            </a:r>
            <a:r>
              <a:rPr b="1" lang="en-US" sz="2400">
                <a:solidFill>
                  <a:srgbClr val="CACACA"/>
                </a:solidFill>
                <a:latin typeface="Open Sans"/>
                <a:ea typeface="Open Sans"/>
                <a:cs typeface="Open Sans"/>
                <a:sym typeface="Open Sans"/>
              </a:rPr>
              <a:t>=</a:t>
            </a:r>
            <a:r>
              <a:rPr lang="en-US" sz="2400">
                <a:solidFill>
                  <a:srgbClr val="7D00FF"/>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 </a:t>
            </a:r>
            <a:r>
              <a:rPr lang="en-US" sz="2400">
                <a:solidFill>
                  <a:srgbClr val="CACACA"/>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solidFill>
                  <a:srgbClr val="FF4400"/>
                </a:solidFill>
                <a:latin typeface="Open Sans"/>
                <a:ea typeface="Open Sans"/>
                <a:cs typeface="Open Sans"/>
                <a:sym typeface="Open Sans"/>
              </a:rPr>
              <a:t>Red-orange	</a:t>
            </a:r>
            <a:r>
              <a:rPr b="1" lang="en-US" sz="2400">
                <a:solidFill>
                  <a:srgbClr val="CACACA"/>
                </a:solidFill>
                <a:latin typeface="Open Sans"/>
                <a:ea typeface="Open Sans"/>
                <a:cs typeface="Open Sans"/>
                <a:sym typeface="Open Sans"/>
              </a:rPr>
              <a:t>=</a:t>
            </a:r>
            <a:r>
              <a:rPr lang="en-US" sz="2400">
                <a:solidFill>
                  <a:srgbClr val="FF4400"/>
                </a:solidFill>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a:t>
            </a:r>
            <a:r>
              <a:rPr lang="en-US"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US" sz="2400">
                <a:latin typeface="Open Sans"/>
                <a:ea typeface="Open Sans"/>
                <a:cs typeface="Open Sans"/>
                <a:sym typeface="Open Sans"/>
              </a:rPr>
              <a:t>Black 			</a:t>
            </a:r>
            <a:r>
              <a:rPr b="1" lang="en-US" sz="2400">
                <a:solidFill>
                  <a:srgbClr val="CACACA"/>
                </a:solidFill>
                <a:latin typeface="Open Sans"/>
                <a:ea typeface="Open Sans"/>
                <a:cs typeface="Open Sans"/>
                <a:sym typeface="Open Sans"/>
              </a:rPr>
              <a:t>=</a:t>
            </a:r>
            <a:r>
              <a:rPr lang="en-US" sz="2400">
                <a:latin typeface="Open Sans"/>
                <a:ea typeface="Open Sans"/>
                <a:cs typeface="Open Sans"/>
                <a:sym typeface="Open Sans"/>
              </a:rPr>
              <a:t> </a:t>
            </a:r>
            <a:r>
              <a:rPr lang="en-US" sz="2400">
                <a:solidFill>
                  <a:srgbClr val="FF00FF"/>
                </a:solidFill>
                <a:latin typeface="Open Sans"/>
                <a:ea typeface="Open Sans"/>
                <a:cs typeface="Open Sans"/>
                <a:sym typeface="Open Sans"/>
              </a:rPr>
              <a:t>Magenta </a:t>
            </a:r>
            <a:r>
              <a:rPr lang="en-US" sz="2400">
                <a:solidFill>
                  <a:srgbClr val="CACACA"/>
                </a:solidFill>
                <a:latin typeface="Open Sans"/>
                <a:ea typeface="Open Sans"/>
                <a:cs typeface="Open Sans"/>
                <a:sym typeface="Open Sans"/>
              </a:rPr>
              <a:t>+ </a:t>
            </a:r>
            <a:r>
              <a:rPr lang="en-US" sz="2400">
                <a:solidFill>
                  <a:srgbClr val="FFFF00"/>
                </a:solidFill>
                <a:latin typeface="Open Sans"/>
                <a:ea typeface="Open Sans"/>
                <a:cs typeface="Open Sans"/>
                <a:sym typeface="Open Sans"/>
              </a:rPr>
              <a:t>yellow </a:t>
            </a:r>
            <a:r>
              <a:rPr lang="en-US" sz="2400">
                <a:solidFill>
                  <a:srgbClr val="CACACA"/>
                </a:solidFill>
                <a:latin typeface="Open Sans"/>
                <a:ea typeface="Open Sans"/>
                <a:cs typeface="Open Sans"/>
                <a:sym typeface="Open Sans"/>
              </a:rPr>
              <a:t>+ </a:t>
            </a:r>
            <a:r>
              <a:rPr lang="en-US"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534" name="Google Shape;534;p76"/>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535" name="Google Shape;535;p76"/>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US"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US"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41"/>
          <p:cNvPicPr preferRelativeResize="0"/>
          <p:nvPr/>
        </p:nvPicPr>
        <p:blipFill rotWithShape="1">
          <a:blip r:embed="rId3">
            <a:alphaModFix/>
          </a:blip>
          <a:srcRect b="16946" l="27517" r="28610" t="11462"/>
          <a:stretch/>
        </p:blipFill>
        <p:spPr>
          <a:xfrm>
            <a:off x="4141122" y="348450"/>
            <a:ext cx="4798778" cy="6264625"/>
          </a:xfrm>
          <a:prstGeom prst="rect">
            <a:avLst/>
          </a:prstGeom>
          <a:noFill/>
          <a:ln>
            <a:noFill/>
          </a:ln>
        </p:spPr>
      </p:pic>
      <p:sp>
        <p:nvSpPr>
          <p:cNvPr id="220" name="Google Shape;220;p41"/>
          <p:cNvSpPr txBox="1"/>
          <p:nvPr/>
        </p:nvSpPr>
        <p:spPr>
          <a:xfrm>
            <a:off x="0" y="0"/>
            <a:ext cx="4141200" cy="502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400">
                <a:solidFill>
                  <a:srgbClr val="FFFFFF"/>
                </a:solidFill>
                <a:latin typeface="Open Sans"/>
                <a:ea typeface="Open Sans"/>
                <a:cs typeface="Open Sans"/>
                <a:sym typeface="Open Sans"/>
              </a:rPr>
              <a:t>Leonardo da Vinci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rPr b="1" i="1" lang="en-US" sz="2400">
                <a:solidFill>
                  <a:srgbClr val="FFFFFF"/>
                </a:solidFill>
                <a:latin typeface="Open Sans"/>
                <a:ea typeface="Open Sans"/>
                <a:cs typeface="Open Sans"/>
                <a:sym typeface="Open Sans"/>
              </a:rPr>
              <a:t>Salvator Mundi</a:t>
            </a:r>
            <a:endParaRPr b="1" i="1"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2400">
                <a:solidFill>
                  <a:srgbClr val="FFFFFF"/>
                </a:solidFill>
                <a:latin typeface="Open Sans"/>
                <a:ea typeface="Open Sans"/>
                <a:cs typeface="Open Sans"/>
                <a:sym typeface="Open Sans"/>
              </a:rPr>
              <a:t>c. 1500</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2400">
                <a:solidFill>
                  <a:srgbClr val="FFFFFF"/>
                </a:solidFill>
                <a:latin typeface="Open Sans"/>
                <a:ea typeface="Open Sans"/>
                <a:cs typeface="Open Sans"/>
                <a:sym typeface="Open Sans"/>
              </a:rPr>
              <a:t>26 x 18 in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US" sz="2400">
                <a:solidFill>
                  <a:srgbClr val="FFFFFF"/>
                </a:solidFill>
                <a:latin typeface="Open Sans"/>
                <a:ea typeface="Open Sans"/>
                <a:cs typeface="Open Sans"/>
                <a:sym typeface="Open Sans"/>
              </a:rPr>
              <a:t>Sold for $450 million</a:t>
            </a:r>
            <a:endParaRPr sz="2400">
              <a:solidFill>
                <a:srgbClr val="FFFFFF"/>
              </a:solidFill>
              <a:latin typeface="Open Sans"/>
              <a:ea typeface="Open Sans"/>
              <a:cs typeface="Open Sans"/>
              <a:sym typeface="Open Sans"/>
            </a:endParaRPr>
          </a:p>
        </p:txBody>
      </p:sp>
      <p:pic>
        <p:nvPicPr>
          <p:cNvPr id="221" name="Google Shape;221;p41"/>
          <p:cNvPicPr preferRelativeResize="0"/>
          <p:nvPr/>
        </p:nvPicPr>
        <p:blipFill>
          <a:blip r:embed="rId4">
            <a:alphaModFix/>
          </a:blip>
          <a:stretch>
            <a:fillRect/>
          </a:stretch>
        </p:blipFill>
        <p:spPr>
          <a:xfrm>
            <a:off x="1156200" y="5029200"/>
            <a:ext cx="1828800" cy="1828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39" name="Shape 539"/>
        <p:cNvGrpSpPr/>
        <p:nvPr/>
      </p:nvGrpSpPr>
      <p:grpSpPr>
        <a:xfrm>
          <a:off x="0" y="0"/>
          <a:ext cx="0" cy="0"/>
          <a:chOff x="0" y="0"/>
          <a:chExt cx="0" cy="0"/>
        </a:xfrm>
      </p:grpSpPr>
      <p:pic>
        <p:nvPicPr>
          <p:cNvPr id="540" name="Google Shape;540;p77"/>
          <p:cNvPicPr preferRelativeResize="0"/>
          <p:nvPr/>
        </p:nvPicPr>
        <p:blipFill rotWithShape="1">
          <a:blip r:embed="rId3">
            <a:alphaModFix/>
          </a:blip>
          <a:srcRect b="0" l="0" r="0" t="0"/>
          <a:stretch/>
        </p:blipFill>
        <p:spPr>
          <a:xfrm>
            <a:off x="0" y="2060575"/>
            <a:ext cx="9144000" cy="3614700"/>
          </a:xfrm>
          <a:prstGeom prst="rect">
            <a:avLst/>
          </a:prstGeom>
          <a:noFill/>
          <a:ln>
            <a:noFill/>
          </a:ln>
        </p:spPr>
      </p:pic>
      <p:sp>
        <p:nvSpPr>
          <p:cNvPr id="541" name="Google Shape;541;p77"/>
          <p:cNvSpPr txBox="1"/>
          <p:nvPr>
            <p:ph idx="1" type="subTitle"/>
          </p:nvPr>
        </p:nvSpPr>
        <p:spPr>
          <a:xfrm>
            <a:off x="0" y="0"/>
            <a:ext cx="9144000" cy="17526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C00000"/>
              </a:buClr>
              <a:buFont typeface="Arial"/>
              <a:buNone/>
            </a:pPr>
            <a:r>
              <a:rPr b="1" i="0" lang="en-US" sz="3200" u="none" cap="none" strike="noStrike">
                <a:solidFill>
                  <a:srgbClr val="C00000"/>
                </a:solidFill>
                <a:latin typeface="Open Sans"/>
                <a:ea typeface="Open Sans"/>
                <a:cs typeface="Open Sans"/>
                <a:sym typeface="Open Sans"/>
              </a:rPr>
              <a:t>Visual Arts</a:t>
            </a:r>
            <a:endParaRPr>
              <a:latin typeface="Open Sans"/>
              <a:ea typeface="Open Sans"/>
              <a:cs typeface="Open Sans"/>
              <a:sym typeface="Open Sans"/>
            </a:endParaRPr>
          </a:p>
          <a:p>
            <a:pPr indent="0" lvl="0" marL="0" marR="0" rtl="0" algn="r">
              <a:lnSpc>
                <a:spcPct val="100000"/>
              </a:lnSpc>
              <a:spcBef>
                <a:spcPts val="640"/>
              </a:spcBef>
              <a:spcAft>
                <a:spcPts val="0"/>
              </a:spcAft>
              <a:buClr>
                <a:srgbClr val="C00000"/>
              </a:buClr>
              <a:buFont typeface="Arial"/>
              <a:buNone/>
            </a:pPr>
            <a:r>
              <a:rPr i="0" lang="en-US" sz="3200" u="none" cap="none" strike="noStrike">
                <a:solidFill>
                  <a:srgbClr val="C00000"/>
                </a:solidFill>
                <a:latin typeface="Open Sans"/>
                <a:ea typeface="Open Sans"/>
                <a:cs typeface="Open Sans"/>
                <a:sym typeface="Open Sans"/>
              </a:rPr>
              <a:t>Colour Schemes for Balanced Compositions</a:t>
            </a:r>
            <a:endParaRPr>
              <a:latin typeface="Open Sans"/>
              <a:ea typeface="Open Sans"/>
              <a:cs typeface="Open Sans"/>
              <a:sym typeface="Open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sp>
        <p:nvSpPr>
          <p:cNvPr descr="Translations" id="546" name="Google Shape;546;p78"/>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US"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US"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547" name="Google Shape;547;p78"/>
          <p:cNvGrpSpPr/>
          <p:nvPr/>
        </p:nvGrpSpPr>
        <p:grpSpPr>
          <a:xfrm>
            <a:off x="-12" y="0"/>
            <a:ext cx="4173913" cy="6857999"/>
            <a:chOff x="-12" y="0"/>
            <a:chExt cx="4173913" cy="6857999"/>
          </a:xfrm>
        </p:grpSpPr>
        <p:pic>
          <p:nvPicPr>
            <p:cNvPr id="548" name="Google Shape;548;p78"/>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549" name="Google Shape;549;p78"/>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descr="All text" id="554" name="Google Shape;554;p79"/>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Dump your water</a:t>
            </a:r>
            <a:r>
              <a:rPr lang="en-US" sz="1900">
                <a:solidFill>
                  <a:srgbClr val="CACACA"/>
                </a:solidFill>
                <a:latin typeface="Average"/>
                <a:ea typeface="Average"/>
                <a:cs typeface="Average"/>
                <a:sym typeface="Average"/>
              </a:rPr>
              <a:t> in the sink closest to the door.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Stack your containers</a:t>
            </a:r>
            <a:r>
              <a:rPr lang="en-US" sz="1900">
                <a:solidFill>
                  <a:srgbClr val="CACACA"/>
                </a:solidFill>
                <a:latin typeface="Average"/>
                <a:ea typeface="Average"/>
                <a:cs typeface="Average"/>
                <a:sym typeface="Average"/>
              </a:rPr>
              <a:t> next to the sink.</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Do not clean</a:t>
            </a:r>
            <a:r>
              <a:rPr lang="en-US" sz="1900">
                <a:solidFill>
                  <a:srgbClr val="CACACA"/>
                </a:solidFill>
                <a:latin typeface="Average"/>
                <a:ea typeface="Average"/>
                <a:cs typeface="Average"/>
                <a:sym typeface="Average"/>
              </a:rPr>
              <a:t> out your palette. </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You will add water and use it again tomorrow.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US" sz="1900">
                <a:solidFill>
                  <a:srgbClr val="00FF00"/>
                </a:solidFill>
                <a:latin typeface="Average"/>
                <a:ea typeface="Average"/>
                <a:cs typeface="Average"/>
                <a:sym typeface="Average"/>
              </a:rPr>
              <a:t>Fold your booklet</a:t>
            </a:r>
            <a:r>
              <a:rPr lang="en-US" sz="1900">
                <a:solidFill>
                  <a:srgbClr val="CACACA"/>
                </a:solidFill>
                <a:latin typeface="Average"/>
                <a:ea typeface="Average"/>
                <a:cs typeface="Average"/>
                <a:sym typeface="Average"/>
              </a:rPr>
              <a:t> open and </a:t>
            </a:r>
            <a:r>
              <a:rPr b="1" lang="en-US" sz="1900">
                <a:solidFill>
                  <a:srgbClr val="FFFFFF"/>
                </a:solidFill>
                <a:latin typeface="Average"/>
                <a:ea typeface="Average"/>
                <a:cs typeface="Average"/>
                <a:sym typeface="Average"/>
              </a:rPr>
              <a:t>stack it</a:t>
            </a:r>
            <a:r>
              <a:rPr lang="en-US" sz="1900">
                <a:solidFill>
                  <a:srgbClr val="CACACA"/>
                </a:solidFill>
                <a:latin typeface="Average"/>
                <a:ea typeface="Average"/>
                <a:cs typeface="Average"/>
                <a:sym typeface="Average"/>
              </a:rPr>
              <a:t> on top of your palette to dry. </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Put your palette and booklet away </a:t>
            </a:r>
            <a:r>
              <a:rPr b="1" lang="en-US" sz="1900">
                <a:solidFill>
                  <a:srgbClr val="FFFFFF"/>
                </a:solidFill>
                <a:latin typeface="Average"/>
                <a:ea typeface="Average"/>
                <a:cs typeface="Average"/>
                <a:sym typeface="Average"/>
              </a:rPr>
              <a:t>inside </a:t>
            </a:r>
            <a:r>
              <a:rPr b="1" lang="en-US" sz="1900">
                <a:solidFill>
                  <a:srgbClr val="00FF00"/>
                </a:solidFill>
                <a:latin typeface="Average"/>
                <a:ea typeface="Average"/>
                <a:cs typeface="Average"/>
                <a:sym typeface="Average"/>
              </a:rPr>
              <a:t>your cubby</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US" sz="1900">
                <a:solidFill>
                  <a:srgbClr val="CACACA"/>
                </a:solidFill>
                <a:latin typeface="Average"/>
                <a:ea typeface="Average"/>
                <a:cs typeface="Average"/>
                <a:sym typeface="Average"/>
              </a:rPr>
              <a:t>Is your </a:t>
            </a:r>
            <a:r>
              <a:rPr b="1" lang="en-US" sz="1900">
                <a:solidFill>
                  <a:srgbClr val="FFFFFF"/>
                </a:solidFill>
                <a:latin typeface="Average"/>
                <a:ea typeface="Average"/>
                <a:cs typeface="Average"/>
                <a:sym typeface="Average"/>
              </a:rPr>
              <a:t>cubby full</a:t>
            </a:r>
            <a:r>
              <a:rPr lang="en-US" sz="1900">
                <a:solidFill>
                  <a:srgbClr val="CACACA"/>
                </a:solidFill>
                <a:latin typeface="Average"/>
                <a:ea typeface="Average"/>
                <a:cs typeface="Average"/>
                <a:sym typeface="Average"/>
              </a:rPr>
              <a:t>?</a:t>
            </a:r>
            <a:br>
              <a:rPr lang="en-US" sz="1900">
                <a:solidFill>
                  <a:srgbClr val="CACACA"/>
                </a:solidFill>
                <a:latin typeface="Average"/>
                <a:ea typeface="Average"/>
                <a:cs typeface="Average"/>
                <a:sym typeface="Average"/>
              </a:rPr>
            </a:br>
            <a:r>
              <a:rPr lang="en-US"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2"/>
          <p:cNvSpPr txBox="1"/>
          <p:nvPr/>
        </p:nvSpPr>
        <p:spPr>
          <a:xfrm>
            <a:off x="5660950" y="100"/>
            <a:ext cx="3483000" cy="4566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US" sz="2100">
                <a:solidFill>
                  <a:srgbClr val="FFFFFF"/>
                </a:solidFill>
                <a:latin typeface="Cabin"/>
                <a:ea typeface="Cabin"/>
                <a:cs typeface="Cabin"/>
                <a:sym typeface="Cabin"/>
              </a:rPr>
              <a:t>Vladimir Ribatchok</a:t>
            </a:r>
            <a:endParaRPr b="1"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US" sz="2100" u="sng">
                <a:solidFill>
                  <a:schemeClr val="hlink"/>
                </a:solidFill>
                <a:latin typeface="Cabin"/>
                <a:ea typeface="Cabin"/>
                <a:cs typeface="Cabin"/>
                <a:sym typeface="Cabin"/>
                <a:hlinkClick r:id="rId3"/>
              </a:rPr>
              <a:t>@ribatchok</a:t>
            </a:r>
            <a:endParaRPr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US" sz="2100">
                <a:solidFill>
                  <a:srgbClr val="B7B7B7"/>
                </a:solidFill>
                <a:latin typeface="Cabin"/>
                <a:ea typeface="Cabin"/>
                <a:cs typeface="Cabin"/>
                <a:sym typeface="Cabin"/>
              </a:rPr>
              <a:t>(Ukraine → Canada)</a:t>
            </a:r>
            <a:endParaRPr i="1"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US" sz="2100">
                <a:solidFill>
                  <a:srgbClr val="FFFFFF"/>
                </a:solidFill>
                <a:latin typeface="Cabin"/>
                <a:ea typeface="Cabin"/>
                <a:cs typeface="Cabin"/>
                <a:sym typeface="Cabin"/>
              </a:rPr>
              <a:t>Sunshine Reflection – Rock Lake</a:t>
            </a:r>
            <a:endParaRPr b="1" i="1"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1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US" sz="2100">
                <a:solidFill>
                  <a:srgbClr val="B7B7B7"/>
                </a:solidFill>
                <a:latin typeface="Cabin"/>
                <a:ea typeface="Cabin"/>
                <a:cs typeface="Cabin"/>
                <a:sym typeface="Cabin"/>
              </a:rPr>
              <a:t>2023</a:t>
            </a:r>
            <a:endParaRPr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100">
                <a:solidFill>
                  <a:srgbClr val="B7B7B7"/>
                </a:solidFill>
                <a:latin typeface="Cabin"/>
                <a:ea typeface="Cabin"/>
                <a:cs typeface="Cabin"/>
                <a:sym typeface="Cabin"/>
              </a:rPr>
              <a:t>Oil Painting</a:t>
            </a:r>
            <a:endParaRPr sz="21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US" sz="2100">
                <a:solidFill>
                  <a:srgbClr val="B7B7B7"/>
                </a:solidFill>
                <a:latin typeface="Cabin"/>
                <a:ea typeface="Cabin"/>
                <a:cs typeface="Cabin"/>
                <a:sym typeface="Cabin"/>
              </a:rPr>
              <a:t>48" x 60"</a:t>
            </a:r>
            <a:endParaRPr sz="2100">
              <a:solidFill>
                <a:srgbClr val="B7B7B7"/>
              </a:solidFill>
              <a:latin typeface="Cabin"/>
              <a:ea typeface="Cabin"/>
              <a:cs typeface="Cabin"/>
              <a:sym typeface="Cabin"/>
            </a:endParaRPr>
          </a:p>
        </p:txBody>
      </p:sp>
      <p:pic>
        <p:nvPicPr>
          <p:cNvPr id="227" name="Google Shape;227;p42"/>
          <p:cNvPicPr preferRelativeResize="0"/>
          <p:nvPr/>
        </p:nvPicPr>
        <p:blipFill>
          <a:blip r:embed="rId4">
            <a:alphaModFix/>
          </a:blip>
          <a:stretch>
            <a:fillRect/>
          </a:stretch>
        </p:blipFill>
        <p:spPr>
          <a:xfrm>
            <a:off x="0" y="100"/>
            <a:ext cx="5660952" cy="6857999"/>
          </a:xfrm>
          <a:prstGeom prst="rect">
            <a:avLst/>
          </a:prstGeom>
          <a:noFill/>
          <a:ln>
            <a:noFill/>
          </a:ln>
        </p:spPr>
      </p:pic>
      <p:pic>
        <p:nvPicPr>
          <p:cNvPr id="228" name="Google Shape;228;p42"/>
          <p:cNvPicPr preferRelativeResize="0"/>
          <p:nvPr/>
        </p:nvPicPr>
        <p:blipFill>
          <a:blip r:embed="rId5">
            <a:alphaModFix/>
          </a:blip>
          <a:stretch>
            <a:fillRect/>
          </a:stretch>
        </p:blipFill>
        <p:spPr>
          <a:xfrm>
            <a:off x="6488050" y="4566442"/>
            <a:ext cx="1828800" cy="1828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3"/>
          <p:cNvSpPr txBox="1"/>
          <p:nvPr/>
        </p:nvSpPr>
        <p:spPr>
          <a:xfrm>
            <a:off x="0" y="5543550"/>
            <a:ext cx="9144000" cy="857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US" sz="2400">
                <a:solidFill>
                  <a:srgbClr val="B7B7B7"/>
                </a:solidFill>
                <a:latin typeface="Cabin"/>
                <a:ea typeface="Cabin"/>
                <a:cs typeface="Cabin"/>
                <a:sym typeface="Cabin"/>
              </a:rPr>
              <a:t>The government of France is starting to give museum pieces back to their home countries.</a:t>
            </a:r>
            <a:endParaRPr sz="2400">
              <a:solidFill>
                <a:srgbClr val="B7B7B7"/>
              </a:solidFill>
              <a:latin typeface="Cabin"/>
              <a:ea typeface="Cabin"/>
              <a:cs typeface="Cabin"/>
              <a:sym typeface="Cabin"/>
            </a:endParaRPr>
          </a:p>
        </p:txBody>
      </p:sp>
      <p:pic>
        <p:nvPicPr>
          <p:cNvPr descr="90 to 95 per cent of Africa's cultural heritage resides outside of the continent, according to the report" id="234" name="Google Shape;234;p43" title="90 to 95 per cent of Africa's cultural heritage resides outside of the continent, according to the report"/>
          <p:cNvPicPr preferRelativeResize="0"/>
          <p:nvPr/>
        </p:nvPicPr>
        <p:blipFill>
          <a:blip r:embed="rId3">
            <a:alphaModFix/>
          </a:blip>
          <a:stretch>
            <a:fillRect/>
          </a:stretch>
        </p:blipFill>
        <p:spPr>
          <a:xfrm>
            <a:off x="-1" y="400050"/>
            <a:ext cx="7315200" cy="5143510"/>
          </a:xfrm>
          <a:prstGeom prst="rect">
            <a:avLst/>
          </a:prstGeom>
          <a:noFill/>
          <a:ln>
            <a:noFill/>
          </a:ln>
        </p:spPr>
      </p:pic>
      <p:pic>
        <p:nvPicPr>
          <p:cNvPr id="235" name="Google Shape;235;p43"/>
          <p:cNvPicPr preferRelativeResize="0"/>
          <p:nvPr/>
        </p:nvPicPr>
        <p:blipFill>
          <a:blip r:embed="rId4">
            <a:alphaModFix/>
          </a:blip>
          <a:stretch>
            <a:fillRect/>
          </a:stretch>
        </p:blipFill>
        <p:spPr>
          <a:xfrm>
            <a:off x="7315200" y="2057400"/>
            <a:ext cx="1828800" cy="1828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4"/>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241" name="Google Shape;241;p44"/>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US"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US"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descr="Title" id="246" name="Google Shape;246;p45"/>
          <p:cNvSpPr txBox="1"/>
          <p:nvPr/>
        </p:nvSpPr>
        <p:spPr>
          <a:xfrm>
            <a:off x="0" y="75"/>
            <a:ext cx="34278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4900">
                <a:solidFill>
                  <a:srgbClr val="FFFFFF"/>
                </a:solidFill>
                <a:latin typeface="Oswald"/>
                <a:ea typeface="Oswald"/>
                <a:cs typeface="Oswald"/>
                <a:sym typeface="Oswald"/>
              </a:rPr>
              <a:t>Use your Chromebook to find your </a:t>
            </a:r>
            <a:r>
              <a:rPr lang="en-US" sz="4900">
                <a:solidFill>
                  <a:srgbClr val="00FF00"/>
                </a:solidFill>
                <a:latin typeface="Oswald"/>
                <a:ea typeface="Oswald"/>
                <a:cs typeface="Oswald"/>
                <a:sym typeface="Oswald"/>
              </a:rPr>
              <a:t>OWN skill builder</a:t>
            </a:r>
            <a:r>
              <a:rPr lang="en-US" sz="4900">
                <a:solidFill>
                  <a:srgbClr val="FFFFFF"/>
                </a:solidFill>
                <a:latin typeface="Oswald"/>
                <a:ea typeface="Oswald"/>
                <a:cs typeface="Oswald"/>
                <a:sym typeface="Oswald"/>
              </a:rPr>
              <a:t> photos, if you want!</a:t>
            </a:r>
            <a:endParaRPr sz="1900">
              <a:solidFill>
                <a:srgbClr val="AAAAAA"/>
              </a:solidFill>
              <a:latin typeface="Average"/>
              <a:ea typeface="Average"/>
              <a:cs typeface="Average"/>
              <a:sym typeface="Average"/>
            </a:endParaRPr>
          </a:p>
        </p:txBody>
      </p:sp>
      <p:sp>
        <p:nvSpPr>
          <p:cNvPr descr="Translations" id="247" name="Google Shape;247;p45"/>
          <p:cNvSpPr txBox="1"/>
          <p:nvPr/>
        </p:nvSpPr>
        <p:spPr>
          <a:xfrm>
            <a:off x="3427650" y="0"/>
            <a:ext cx="5716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1300">
                <a:solidFill>
                  <a:srgbClr val="AAAAAA"/>
                </a:solidFill>
                <a:latin typeface="Average"/>
                <a:ea typeface="Average"/>
                <a:cs typeface="Average"/>
                <a:sym typeface="Average"/>
              </a:rPr>
              <a:t>ከፈለጉ የእራስዎን የክህሎት ገንቢ ፎቶዎችን ለማግኘት የእርስዎን Chromebook ይጠቀሙ!</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استخدم جهاز Chromebook الخاص بك للعثور على صور بناء المهارات الخاصة بك، إذا كنت تريد ذلك!</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Si vols, fes servir el teu Chromebook per trobar les TEVES PRÒPIES fotos de desenvolupament d'habilitats!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如果您愿意，可以使用您的 Chromebook 来查找您自己的技能构建器照片！</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US" sz="1300">
                <a:solidFill>
                  <a:srgbClr val="AAAAAA"/>
                </a:solidFill>
                <a:latin typeface="Average"/>
                <a:ea typeface="Average"/>
                <a:cs typeface="Average"/>
                <a:sym typeface="Average"/>
              </a:rPr>
              <a:t>اگر می‌خواهید، از کروم‌بوک خود برای پیدا کردن عکس‌های مهارت‌آموز خودتان استفاده کنید!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यदि आप चाहें तो अपने स्वयं के कौशल निर्माता फ़ोटो खोजने के लिए अपने Chromebook का उपयोग करें!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必要に応じて、Chromebook を使用して独自のスキル ビルダー写真を見つけてください。</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원하신다면 Chromebook을 사용하여 나만의 기술 향상 사진을 찾아보세요!</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Heke tu bixwazî, Chromebook-a xwe bikar bîne da ku wêneyên avakerê jêhatîbûna xwe bibînî!</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Use seu Chromebook para encontrar suas PRÓPRIAS fotos de desenvolvimento de habilidades, se quiser!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ਜੇ ਤੁਸੀਂ ਚਾਹੁੰਦੇ ਹੋ, ਤਾਂ ਆਪਣੇ ਖੁਦ ਦੇ ਹੁਨਰ ਨਿਰਮਾਤਾਵਾਂ ਦੀਆਂ ਫੋਟੋਆਂ ਲੱਭਣ ਲਈ ਆਪਣੀ Chromebook ਦੀ ਵਰਤੋਂ ਕਰੋ!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Если хотите, используйте Chromebook, чтобы найти СВОИ СОБСТВЕННЫЕ фотографии для развития навыков!</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Isticmaal buug-yarahaaga Chrome-ka si aad u heshid sawirada xirfad-dhisaha, haddii aad rabto!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¡Usa tu Chromebook para encontrar tus PROPIAS fotos de desarrollo de habilidades, si lo deseas!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Tumia Chromebook yako kupata picha zako za OWN za mjenzi wa ujuzi, ukitaka!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Gamitin ang iyong Chromebook upang mahanap ang SARILI mong mga larawan ng tagabuo ng kasanayan, kung gusto mo!</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İsterseniz Chromebook'unuzu kullanarak KENDİ beceri geliştirici fotoğraflarınızı bulabilirsiniz!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Використовуйте свій Chromebook, щоб знайти ВЛАСНІ фотографії для розвитку навичок, якщо хочете!</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US" sz="1300">
                <a:solidFill>
                  <a:srgbClr val="AAAAAA"/>
                </a:solidFill>
                <a:latin typeface="Average"/>
                <a:ea typeface="Average"/>
                <a:cs typeface="Average"/>
                <a:sym typeface="Average"/>
              </a:rPr>
              <a:t>Hãy sử dụng Chromebook để tìm những bức ảnh xây dựng kỹ năng của RIÊNG bạn, nếu bạn muốn!</a:t>
            </a:r>
            <a:endParaRPr sz="1250">
              <a:solidFill>
                <a:srgbClr val="CACAC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